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661" r:id="rId2"/>
  </p:sldMasterIdLst>
  <p:notesMasterIdLst>
    <p:notesMasterId r:id="rId16"/>
  </p:notesMasterIdLst>
  <p:sldIdLst>
    <p:sldId id="272" r:id="rId3"/>
    <p:sldId id="260" r:id="rId4"/>
    <p:sldId id="265" r:id="rId5"/>
    <p:sldId id="266" r:id="rId6"/>
    <p:sldId id="267" r:id="rId7"/>
    <p:sldId id="268" r:id="rId8"/>
    <p:sldId id="271" r:id="rId9"/>
    <p:sldId id="273" r:id="rId10"/>
    <p:sldId id="274" r:id="rId11"/>
    <p:sldId id="275" r:id="rId12"/>
    <p:sldId id="269" r:id="rId13"/>
    <p:sldId id="270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AC7"/>
    <a:srgbClr val="F96FB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8" autoAdjust="0"/>
  </p:normalViewPr>
  <p:slideViewPr>
    <p:cSldViewPr snapToGrid="0">
      <p:cViewPr>
        <p:scale>
          <a:sx n="59" d="100"/>
          <a:sy n="59" d="100"/>
        </p:scale>
        <p:origin x="2592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AFA5A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85-45C8-B0D6-1436438150FB}"/>
              </c:ext>
            </c:extLst>
          </c:dPt>
          <c:dPt>
            <c:idx val="1"/>
            <c:bubble3D val="0"/>
            <c:spPr>
              <a:solidFill>
                <a:srgbClr val="F0F0F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85-45C8-B0D6-1436438150FB}"/>
              </c:ext>
            </c:extLst>
          </c:dPt>
          <c:cat>
            <c:strRef>
              <c:f>Sheet1!$A$2:$A$3</c:f>
              <c:strCache>
                <c:ptCount val="2"/>
                <c:pt idx="0">
                  <c:v>Торты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85-45C8-B0D6-143643815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AFA5A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31-42AA-8722-C55EEAB8C5D0}"/>
              </c:ext>
            </c:extLst>
          </c:dPt>
          <c:dPt>
            <c:idx val="1"/>
            <c:bubble3D val="0"/>
            <c:spPr>
              <a:solidFill>
                <a:srgbClr val="F0F0F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31-42AA-8722-C55EEAB8C5D0}"/>
              </c:ext>
            </c:extLst>
          </c:dPt>
          <c:cat>
            <c:strRef>
              <c:f>Sheet1!$A$2:$A$3</c:f>
              <c:strCache>
                <c:ptCount val="2"/>
                <c:pt idx="0">
                  <c:v>Эклеры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31-42AA-8722-C55EEAB8C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AFA5A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D1-4E11-AA77-0B0D34A999E6}"/>
              </c:ext>
            </c:extLst>
          </c:dPt>
          <c:dPt>
            <c:idx val="1"/>
            <c:bubble3D val="0"/>
            <c:spPr>
              <a:solidFill>
                <a:srgbClr val="F0F0F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D1-4E11-AA77-0B0D34A999E6}"/>
              </c:ext>
            </c:extLst>
          </c:dPt>
          <c:cat>
            <c:strRef>
              <c:f>Sheet1!$A$2:$A$3</c:f>
              <c:strCache>
                <c:ptCount val="2"/>
                <c:pt idx="0">
                  <c:v>Пирожные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D1-4E11-AA77-0B0D34A99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AFA5A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29-46CC-BBA2-D91B50698712}"/>
              </c:ext>
            </c:extLst>
          </c:dPt>
          <c:dPt>
            <c:idx val="1"/>
            <c:bubble3D val="0"/>
            <c:spPr>
              <a:solidFill>
                <a:srgbClr val="F0F0F0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29-46CC-BBA2-D91B50698712}"/>
              </c:ext>
            </c:extLst>
          </c:dPt>
          <c:cat>
            <c:strRef>
              <c:f>Sheet1!$A$2:$A$3</c:f>
              <c:strCache>
                <c:ptCount val="2"/>
                <c:pt idx="0">
                  <c:v>Кексы и мини-десерты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29-46CC-BBA2-D91B50698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2F71-FF8E-48EB-BB3C-99C6CD022866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693E6-225A-4F05-A426-4F9484D30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9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022B0A-7CDF-AB90-9CB5-32072F038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668D3EF7-1E65-661B-1F11-5C6DF8916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6E7F239-8D41-64C2-0DE7-3A71C7FC7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F4CF5A-ECD8-EFFE-E21B-D8B8F7CC1F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3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333B80D-9871-4BF5-834D-202815137F6F}"/>
              </a:ext>
            </a:extLst>
          </p:cNvPr>
          <p:cNvSpPr/>
          <p:nvPr userDrawn="1"/>
        </p:nvSpPr>
        <p:spPr>
          <a:xfrm>
            <a:off x="550862" y="-1"/>
            <a:ext cx="3373437" cy="4152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8A12A248-A253-479D-9025-EA656915B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877" y="125393"/>
            <a:ext cx="3373436" cy="41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400"/>
            </a:lvl1pPr>
          </a:lstStyle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024B0-0921-4653-B244-DD1C4D7EC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5367" y="549275"/>
            <a:ext cx="6570308" cy="37290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98EA48-F0F1-4559-8320-92B0A8959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5365" y="4857750"/>
            <a:ext cx="6570308" cy="1450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13269A7-B0E7-4766-A676-0A4011D4BE7D}"/>
              </a:ext>
            </a:extLst>
          </p:cNvPr>
          <p:cNvSpPr/>
          <p:nvPr userDrawn="1"/>
        </p:nvSpPr>
        <p:spPr>
          <a:xfrm>
            <a:off x="550862" y="4857750"/>
            <a:ext cx="3373437" cy="200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81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  <p15:guide id="2" orient="horz" pos="346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86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276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735EAF-8052-DDCD-6CEC-D825479BEFD3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796698"/>
            <a:ext cx="6854371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DCB9F921-8097-7740-47FD-1905F9FE4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3545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DEBCBD63-480F-D96C-B0DF-94EF264BA0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716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23F1D198-945D-C96D-60E9-C0AEC5E29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717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BDCD9B2A-F0BB-F9DB-CC75-2EC168347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5800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68651C4C-4AD1-19DA-CC78-BEC58707B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xmlns="" id="{12271BA1-38C2-A7FE-AC76-8EC49BFBBE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95800" y="2676257"/>
            <a:ext cx="2917371" cy="743178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307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32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704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295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7C7D43-1CC3-3332-AEFC-59ABB023F7AC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2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4804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38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70AFB9-F87E-11AC-2B32-B5178FE34E78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442" y="268927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935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414779-4CEE-EEAD-8A66-EE043E90B44F}"/>
              </a:ext>
            </a:extLst>
          </p:cNvPr>
          <p:cNvSpPr/>
          <p:nvPr userDrawn="1"/>
        </p:nvSpPr>
        <p:spPr>
          <a:xfrm>
            <a:off x="1611313" y="3215390"/>
            <a:ext cx="2638398" cy="3642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4235A04-C2C9-A7DC-3FE5-1E7D27C0E1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" y="2627313"/>
            <a:ext cx="2525713" cy="331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7104C814-4179-5378-738C-F0AEB2D153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2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655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15">
          <p15:clr>
            <a:srgbClr val="FBAE40"/>
          </p15:clr>
        </p15:guide>
        <p15:guide id="9" pos="2167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B883CC-094E-7039-9807-58F11002611B}"/>
              </a:ext>
            </a:extLst>
          </p:cNvPr>
          <p:cNvSpPr/>
          <p:nvPr userDrawn="1"/>
        </p:nvSpPr>
        <p:spPr>
          <a:xfrm>
            <a:off x="0" y="0"/>
            <a:ext cx="53589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8FDDBBAD-B928-4819-64F5-80A5AECD71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81500" y="2171699"/>
            <a:ext cx="2971800" cy="45497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8B3586BE-78C6-E426-9F3C-F59381E5C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8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632">
          <p15:clr>
            <a:srgbClr val="FBAE40"/>
          </p15:clr>
        </p15:guide>
        <p15:guide id="6" orient="horz" pos="1368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2760">
          <p15:clr>
            <a:srgbClr val="FBAE40"/>
          </p15:clr>
        </p15:guide>
        <p15:guide id="11" pos="7159">
          <p15:clr>
            <a:srgbClr val="FBAE40"/>
          </p15:clr>
        </p15:guide>
        <p15:guide id="12" pos="672">
          <p15:clr>
            <a:srgbClr val="FBAE40"/>
          </p15:clr>
        </p15:guide>
        <p15:guide id="14" orient="horz" pos="2448">
          <p15:clr>
            <a:srgbClr val="FBAE40"/>
          </p15:clr>
        </p15:guide>
        <p15:guide id="15" pos="705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949CF9-AE80-D4A2-E0FC-126A4E8ECBCB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46" y="4618037"/>
            <a:ext cx="9314540" cy="1325563"/>
          </a:xfrm>
        </p:spPr>
        <p:txBody>
          <a:bodyPr anchor="b">
            <a:noAutofit/>
          </a:bodyPr>
          <a:lstStyle>
            <a:lvl1pPr algn="r"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7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xmlns="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9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xmlns="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6199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560">
          <p15:clr>
            <a:srgbClr val="FBAE40"/>
          </p15:clr>
        </p15:guide>
        <p15:guide id="7" orient="horz" pos="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502920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xmlns="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5029200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048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7902A1F-5F9E-F540-736E-4F5B6DB67E34}"/>
              </a:ext>
            </a:extLst>
          </p:cNvPr>
          <p:cNvSpPr/>
          <p:nvPr userDrawn="1"/>
        </p:nvSpPr>
        <p:spPr>
          <a:xfrm>
            <a:off x="7280546" y="469900"/>
            <a:ext cx="18000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E6B5542-BB91-41A9-8B31-C8DE957623BD}"/>
              </a:ext>
            </a:extLst>
          </p:cNvPr>
          <p:cNvSpPr/>
          <p:nvPr userDrawn="1"/>
        </p:nvSpPr>
        <p:spPr>
          <a:xfrm>
            <a:off x="0" y="0"/>
            <a:ext cx="2267714" cy="2267712"/>
          </a:xfrm>
          <a:custGeom>
            <a:avLst/>
            <a:gdLst>
              <a:gd name="connsiteX0" fmla="*/ 0 w 2267714"/>
              <a:gd name="connsiteY0" fmla="*/ 0 h 2267712"/>
              <a:gd name="connsiteX1" fmla="*/ 2263317 w 2267714"/>
              <a:gd name="connsiteY1" fmla="*/ 0 h 2267712"/>
              <a:gd name="connsiteX2" fmla="*/ 2267714 w 2267714"/>
              <a:gd name="connsiteY2" fmla="*/ 87089 h 2267712"/>
              <a:gd name="connsiteX3" fmla="*/ 87091 w 2267714"/>
              <a:gd name="connsiteY3" fmla="*/ 2267712 h 2267712"/>
              <a:gd name="connsiteX4" fmla="*/ 0 w 2267714"/>
              <a:gd name="connsiteY4" fmla="*/ 2263314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4" h="2267712">
                <a:moveTo>
                  <a:pt x="0" y="0"/>
                </a:moveTo>
                <a:lnTo>
                  <a:pt x="2263317" y="0"/>
                </a:lnTo>
                <a:lnTo>
                  <a:pt x="2267714" y="87089"/>
                </a:lnTo>
                <a:cubicBezTo>
                  <a:pt x="2267714" y="1291414"/>
                  <a:pt x="1291416" y="2267712"/>
                  <a:pt x="87091" y="2267712"/>
                </a:cubicBezTo>
                <a:lnTo>
                  <a:pt x="0" y="22633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01B5D6-A0BF-4F7A-8C00-4C190893142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50862" y="719999"/>
            <a:ext cx="6180138" cy="2535266"/>
          </a:xfrm>
          <a:prstGeom prst="rect">
            <a:avLst/>
          </a:prstGeom>
        </p:spPr>
        <p:txBody>
          <a:bodyPr anchor="t"/>
          <a:lstStyle>
            <a:lvl1pPr>
              <a:defRPr sz="4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E98F8A46-E065-4396-9BD1-6722AB51D79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50862" y="3835401"/>
            <a:ext cx="6180138" cy="2301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Font typeface="Arial" panose="020B0604020202020204" pitchFamily="34" charset="0"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Font typeface="Arial" panose="020B0604020202020204" pitchFamily="34" charset="0"/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Font typeface="Arial" panose="020B0604020202020204" pitchFamily="34" charset="0"/>
              <a:buNone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ID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CCF3D022-456B-AB70-7F0A-62D09A116C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26044" y="720316"/>
            <a:ext cx="4115094" cy="541736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ACF5B696-393F-E64D-04D9-5E6080EB1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2" y="3429000"/>
            <a:ext cx="6180138" cy="36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4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D960C-86A7-6728-9263-973B76A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65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02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2423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85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473C1666-DC2E-4F60-98A5-80CDC7B1FF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3429000"/>
            <a:ext cx="60960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ID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F65C8F59-6373-4247-B614-4603147C6025}"/>
              </a:ext>
            </a:extLst>
          </p:cNvPr>
          <p:cNvSpPr/>
          <p:nvPr userDrawn="1"/>
        </p:nvSpPr>
        <p:spPr>
          <a:xfrm rot="16200000">
            <a:off x="0" y="4590287"/>
            <a:ext cx="2267714" cy="2267712"/>
          </a:xfrm>
          <a:custGeom>
            <a:avLst/>
            <a:gdLst>
              <a:gd name="connsiteX0" fmla="*/ 0 w 2267714"/>
              <a:gd name="connsiteY0" fmla="*/ 0 h 2267712"/>
              <a:gd name="connsiteX1" fmla="*/ 2263317 w 2267714"/>
              <a:gd name="connsiteY1" fmla="*/ 0 h 2267712"/>
              <a:gd name="connsiteX2" fmla="*/ 2267714 w 2267714"/>
              <a:gd name="connsiteY2" fmla="*/ 87089 h 2267712"/>
              <a:gd name="connsiteX3" fmla="*/ 87091 w 2267714"/>
              <a:gd name="connsiteY3" fmla="*/ 2267712 h 2267712"/>
              <a:gd name="connsiteX4" fmla="*/ 0 w 2267714"/>
              <a:gd name="connsiteY4" fmla="*/ 2263314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4" h="2267712">
                <a:moveTo>
                  <a:pt x="0" y="0"/>
                </a:moveTo>
                <a:lnTo>
                  <a:pt x="2263317" y="0"/>
                </a:lnTo>
                <a:lnTo>
                  <a:pt x="2267714" y="87089"/>
                </a:lnTo>
                <a:cubicBezTo>
                  <a:pt x="2267714" y="1291414"/>
                  <a:pt x="1291416" y="2267712"/>
                  <a:pt x="87091" y="2267712"/>
                </a:cubicBezTo>
                <a:lnTo>
                  <a:pt x="0" y="22633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180D2B3-2055-4849-A37F-15C3430316B3}"/>
              </a:ext>
            </a:extLst>
          </p:cNvPr>
          <p:cNvSpPr/>
          <p:nvPr userDrawn="1"/>
        </p:nvSpPr>
        <p:spPr>
          <a:xfrm rot="5400000">
            <a:off x="9924287" y="1"/>
            <a:ext cx="2267714" cy="2267712"/>
          </a:xfrm>
          <a:custGeom>
            <a:avLst/>
            <a:gdLst>
              <a:gd name="connsiteX0" fmla="*/ 0 w 2267714"/>
              <a:gd name="connsiteY0" fmla="*/ 0 h 2267712"/>
              <a:gd name="connsiteX1" fmla="*/ 2263317 w 2267714"/>
              <a:gd name="connsiteY1" fmla="*/ 0 h 2267712"/>
              <a:gd name="connsiteX2" fmla="*/ 2267714 w 2267714"/>
              <a:gd name="connsiteY2" fmla="*/ 87089 h 2267712"/>
              <a:gd name="connsiteX3" fmla="*/ 87091 w 2267714"/>
              <a:gd name="connsiteY3" fmla="*/ 2267712 h 2267712"/>
              <a:gd name="connsiteX4" fmla="*/ 0 w 2267714"/>
              <a:gd name="connsiteY4" fmla="*/ 2263314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4" h="2267712">
                <a:moveTo>
                  <a:pt x="0" y="0"/>
                </a:moveTo>
                <a:lnTo>
                  <a:pt x="2263317" y="0"/>
                </a:lnTo>
                <a:lnTo>
                  <a:pt x="2267714" y="87089"/>
                </a:lnTo>
                <a:cubicBezTo>
                  <a:pt x="2267714" y="1291414"/>
                  <a:pt x="1291416" y="2267712"/>
                  <a:pt x="87091" y="2267712"/>
                </a:cubicBezTo>
                <a:lnTo>
                  <a:pt x="0" y="22633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B2D10FB-3BE7-BCA6-0C2E-84EAF411D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36000" y="1084668"/>
            <a:ext cx="5010570" cy="1791756"/>
          </a:xfrm>
        </p:spPr>
        <p:txBody>
          <a:bodyPr/>
          <a:lstStyle>
            <a:lvl1pPr>
              <a:lnSpc>
                <a:spcPct val="120000"/>
              </a:lnSpc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5A93AAF-A66A-3C45-C861-DA2D1EC7A2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35999" y="697440"/>
            <a:ext cx="5005139" cy="36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9009176-C327-5E62-20C7-BD346F4580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4516969"/>
            <a:ext cx="5010570" cy="1791756"/>
          </a:xfrm>
        </p:spPr>
        <p:txBody>
          <a:bodyPr/>
          <a:lstStyle>
            <a:lvl1pPr>
              <a:lnSpc>
                <a:spcPct val="120000"/>
              </a:lnSpc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xmlns="" id="{FF36DB10-1217-D9FB-5CEE-38EE84C886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4123391"/>
            <a:ext cx="5005139" cy="360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90C07-A319-0553-16DF-2A4B3E3B7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12" y="543299"/>
            <a:ext cx="5545136" cy="2879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874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7">
            <a:extLst>
              <a:ext uri="{FF2B5EF4-FFF2-40B4-BE49-F238E27FC236}">
                <a16:creationId xmlns:a16="http://schemas.microsoft.com/office/drawing/2014/main" xmlns="" id="{AC37003A-ECD2-9271-8AB2-E1B377082716}"/>
              </a:ext>
            </a:extLst>
          </p:cNvPr>
          <p:cNvSpPr/>
          <p:nvPr userDrawn="1"/>
        </p:nvSpPr>
        <p:spPr>
          <a:xfrm>
            <a:off x="4149038" y="2811463"/>
            <a:ext cx="3893924" cy="4046537"/>
          </a:xfrm>
          <a:custGeom>
            <a:avLst/>
            <a:gdLst>
              <a:gd name="connsiteX0" fmla="*/ 198123 w 3893924"/>
              <a:gd name="connsiteY0" fmla="*/ 0 h 4046537"/>
              <a:gd name="connsiteX1" fmla="*/ 3695801 w 3893924"/>
              <a:gd name="connsiteY1" fmla="*/ 0 h 4046537"/>
              <a:gd name="connsiteX2" fmla="*/ 3893924 w 3893924"/>
              <a:gd name="connsiteY2" fmla="*/ 198123 h 4046537"/>
              <a:gd name="connsiteX3" fmla="*/ 3893924 w 3893924"/>
              <a:gd name="connsiteY3" fmla="*/ 4046537 h 4046537"/>
              <a:gd name="connsiteX4" fmla="*/ 0 w 3893924"/>
              <a:gd name="connsiteY4" fmla="*/ 4046537 h 4046537"/>
              <a:gd name="connsiteX5" fmla="*/ 0 w 3893924"/>
              <a:gd name="connsiteY5" fmla="*/ 198123 h 4046537"/>
              <a:gd name="connsiteX6" fmla="*/ 198123 w 3893924"/>
              <a:gd name="connsiteY6" fmla="*/ 0 h 404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3924" h="4046537">
                <a:moveTo>
                  <a:pt x="198123" y="0"/>
                </a:moveTo>
                <a:lnTo>
                  <a:pt x="3695801" y="0"/>
                </a:lnTo>
                <a:cubicBezTo>
                  <a:pt x="3805221" y="0"/>
                  <a:pt x="3893924" y="88703"/>
                  <a:pt x="3893924" y="198123"/>
                </a:cubicBezTo>
                <a:lnTo>
                  <a:pt x="3893924" y="4046537"/>
                </a:lnTo>
                <a:lnTo>
                  <a:pt x="0" y="4046537"/>
                </a:lnTo>
                <a:lnTo>
                  <a:pt x="0" y="198123"/>
                </a:lnTo>
                <a:cubicBezTo>
                  <a:pt x="0" y="88703"/>
                  <a:pt x="88703" y="0"/>
                  <a:pt x="1981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44C63C5-B093-423F-EDE7-E256A8B7A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0"/>
            <a:ext cx="0" cy="720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E13565E-CF99-419F-AEC7-A62AF2E65B11}"/>
              </a:ext>
            </a:extLst>
          </p:cNvPr>
          <p:cNvSpPr/>
          <p:nvPr userDrawn="1"/>
        </p:nvSpPr>
        <p:spPr>
          <a:xfrm rot="5400000">
            <a:off x="9245600" y="-1360"/>
            <a:ext cx="2946400" cy="2946400"/>
          </a:xfrm>
          <a:custGeom>
            <a:avLst/>
            <a:gdLst>
              <a:gd name="connsiteX0" fmla="*/ 0 w 2946400"/>
              <a:gd name="connsiteY0" fmla="*/ 0 h 2946400"/>
              <a:gd name="connsiteX1" fmla="*/ 2881601 w 2946400"/>
              <a:gd name="connsiteY1" fmla="*/ 0 h 2946400"/>
              <a:gd name="connsiteX2" fmla="*/ 2897635 w 2946400"/>
              <a:gd name="connsiteY2" fmla="*/ 62356 h 2946400"/>
              <a:gd name="connsiteX3" fmla="*/ 2946400 w 2946400"/>
              <a:gd name="connsiteY3" fmla="*/ 546100 h 2946400"/>
              <a:gd name="connsiteX4" fmla="*/ 546100 w 2946400"/>
              <a:gd name="connsiteY4" fmla="*/ 2946400 h 2946400"/>
              <a:gd name="connsiteX5" fmla="*/ 62356 w 2946400"/>
              <a:gd name="connsiteY5" fmla="*/ 2897635 h 2946400"/>
              <a:gd name="connsiteX6" fmla="*/ 0 w 2946400"/>
              <a:gd name="connsiteY6" fmla="*/ 2881601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400" h="2946400">
                <a:moveTo>
                  <a:pt x="0" y="0"/>
                </a:moveTo>
                <a:lnTo>
                  <a:pt x="2881601" y="0"/>
                </a:lnTo>
                <a:lnTo>
                  <a:pt x="2897635" y="62356"/>
                </a:lnTo>
                <a:cubicBezTo>
                  <a:pt x="2929609" y="218610"/>
                  <a:pt x="2946400" y="380394"/>
                  <a:pt x="2946400" y="546100"/>
                </a:cubicBezTo>
                <a:cubicBezTo>
                  <a:pt x="2946400" y="1871749"/>
                  <a:pt x="1871749" y="2946400"/>
                  <a:pt x="546100" y="2946400"/>
                </a:cubicBezTo>
                <a:cubicBezTo>
                  <a:pt x="380394" y="2946400"/>
                  <a:pt x="218610" y="2929609"/>
                  <a:pt x="62356" y="2897635"/>
                </a:cubicBezTo>
                <a:lnTo>
                  <a:pt x="0" y="2881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A16C853-F5B0-48E9-8364-029210A4FD5A}"/>
              </a:ext>
            </a:extLst>
          </p:cNvPr>
          <p:cNvSpPr/>
          <p:nvPr userDrawn="1"/>
        </p:nvSpPr>
        <p:spPr>
          <a:xfrm>
            <a:off x="0" y="0"/>
            <a:ext cx="2946400" cy="2946400"/>
          </a:xfrm>
          <a:custGeom>
            <a:avLst/>
            <a:gdLst>
              <a:gd name="connsiteX0" fmla="*/ 0 w 2946400"/>
              <a:gd name="connsiteY0" fmla="*/ 0 h 2946400"/>
              <a:gd name="connsiteX1" fmla="*/ 2881601 w 2946400"/>
              <a:gd name="connsiteY1" fmla="*/ 0 h 2946400"/>
              <a:gd name="connsiteX2" fmla="*/ 2897635 w 2946400"/>
              <a:gd name="connsiteY2" fmla="*/ 62356 h 2946400"/>
              <a:gd name="connsiteX3" fmla="*/ 2946400 w 2946400"/>
              <a:gd name="connsiteY3" fmla="*/ 546100 h 2946400"/>
              <a:gd name="connsiteX4" fmla="*/ 546100 w 2946400"/>
              <a:gd name="connsiteY4" fmla="*/ 2946400 h 2946400"/>
              <a:gd name="connsiteX5" fmla="*/ 62356 w 2946400"/>
              <a:gd name="connsiteY5" fmla="*/ 2897635 h 2946400"/>
              <a:gd name="connsiteX6" fmla="*/ 0 w 2946400"/>
              <a:gd name="connsiteY6" fmla="*/ 2881601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6400" h="2946400">
                <a:moveTo>
                  <a:pt x="0" y="0"/>
                </a:moveTo>
                <a:lnTo>
                  <a:pt x="2881601" y="0"/>
                </a:lnTo>
                <a:lnTo>
                  <a:pt x="2897635" y="62356"/>
                </a:lnTo>
                <a:cubicBezTo>
                  <a:pt x="2929609" y="218610"/>
                  <a:pt x="2946400" y="380394"/>
                  <a:pt x="2946400" y="546100"/>
                </a:cubicBezTo>
                <a:cubicBezTo>
                  <a:pt x="2946400" y="1871749"/>
                  <a:pt x="1871749" y="2946400"/>
                  <a:pt x="546100" y="2946400"/>
                </a:cubicBezTo>
                <a:cubicBezTo>
                  <a:pt x="380394" y="2946400"/>
                  <a:pt x="218610" y="2929609"/>
                  <a:pt x="62356" y="2897635"/>
                </a:cubicBezTo>
                <a:lnTo>
                  <a:pt x="0" y="28816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048C8-BEDD-47F9-820F-7FAF2CE3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8"/>
            <a:ext cx="10752000" cy="176717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654D9A68-A5E1-422C-86E6-C5B21D058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3248750"/>
            <a:ext cx="3218016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xmlns="" id="{D2ADC0D5-7E0B-BEB1-CED3-F22FB93B60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3650832"/>
            <a:ext cx="3218016" cy="250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xmlns="" id="{30FCCA7C-03AA-99D2-27DF-4C2B5F26BD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6992" y="3248750"/>
            <a:ext cx="3218016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xmlns="" id="{59C7F382-677C-1234-D6A5-1733381B5A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6992" y="3650832"/>
            <a:ext cx="3218016" cy="250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xmlns="" id="{30A1B2A7-CA70-0F52-27CE-F9B0C958DF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23121" y="3233186"/>
            <a:ext cx="3218016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xmlns="" id="{170B7EF2-0E9D-CBAA-2308-0D8E544F7D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23121" y="3635268"/>
            <a:ext cx="3218016" cy="25027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4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7F31A4D2-E7FE-4037-BB0F-7F3541D21692}"/>
              </a:ext>
            </a:extLst>
          </p:cNvPr>
          <p:cNvSpPr/>
          <p:nvPr userDrawn="1"/>
        </p:nvSpPr>
        <p:spPr>
          <a:xfrm>
            <a:off x="0" y="0"/>
            <a:ext cx="5676900" cy="6858000"/>
          </a:xfrm>
          <a:custGeom>
            <a:avLst/>
            <a:gdLst>
              <a:gd name="connsiteX0" fmla="*/ 0 w 5676900"/>
              <a:gd name="connsiteY0" fmla="*/ 0 h 6858000"/>
              <a:gd name="connsiteX1" fmla="*/ 3870984 w 5676900"/>
              <a:gd name="connsiteY1" fmla="*/ 0 h 6858000"/>
              <a:gd name="connsiteX2" fmla="*/ 4006278 w 5676900"/>
              <a:gd name="connsiteY2" fmla="*/ 96210 h 6858000"/>
              <a:gd name="connsiteX3" fmla="*/ 5676900 w 5676900"/>
              <a:gd name="connsiteY3" fmla="*/ 3429000 h 6858000"/>
              <a:gd name="connsiteX4" fmla="*/ 4006278 w 5676900"/>
              <a:gd name="connsiteY4" fmla="*/ 6761790 h 6858000"/>
              <a:gd name="connsiteX5" fmla="*/ 3870983 w 5676900"/>
              <a:gd name="connsiteY5" fmla="*/ 6858000 h 6858000"/>
              <a:gd name="connsiteX6" fmla="*/ 0 w 56769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76900" h="6858000">
                <a:moveTo>
                  <a:pt x="0" y="0"/>
                </a:moveTo>
                <a:lnTo>
                  <a:pt x="3870984" y="0"/>
                </a:lnTo>
                <a:lnTo>
                  <a:pt x="4006278" y="96210"/>
                </a:lnTo>
                <a:cubicBezTo>
                  <a:pt x="5020449" y="854662"/>
                  <a:pt x="5676900" y="2065170"/>
                  <a:pt x="5676900" y="3429000"/>
                </a:cubicBezTo>
                <a:cubicBezTo>
                  <a:pt x="5676900" y="4792830"/>
                  <a:pt x="5020449" y="6003338"/>
                  <a:pt x="4006278" y="6761790"/>
                </a:cubicBezTo>
                <a:lnTo>
                  <a:pt x="3870983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3DE57-F9AC-4BE9-85B5-FE07DAEA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439997"/>
            <a:ext cx="4059237" cy="3978004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9F9C601-91DE-37CA-F7E5-64317EBCD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1" y="2908302"/>
            <a:ext cx="4686300" cy="183514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8AC7C845-1150-C362-D67D-6AD3AD7C9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444588"/>
            <a:ext cx="4686300" cy="360000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DE788A7F-D472-23EE-5635-C37BC55DC2C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99800" y="3429000"/>
            <a:ext cx="5413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1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FAA4F31-FF90-45D7-B2DE-4071CF3B0D54}"/>
              </a:ext>
            </a:extLst>
          </p:cNvPr>
          <p:cNvSpPr/>
          <p:nvPr userDrawn="1"/>
        </p:nvSpPr>
        <p:spPr>
          <a:xfrm>
            <a:off x="0" y="0"/>
            <a:ext cx="2267714" cy="2267712"/>
          </a:xfrm>
          <a:custGeom>
            <a:avLst/>
            <a:gdLst>
              <a:gd name="connsiteX0" fmla="*/ 0 w 2267714"/>
              <a:gd name="connsiteY0" fmla="*/ 0 h 2267712"/>
              <a:gd name="connsiteX1" fmla="*/ 2263317 w 2267714"/>
              <a:gd name="connsiteY1" fmla="*/ 0 h 2267712"/>
              <a:gd name="connsiteX2" fmla="*/ 2267714 w 2267714"/>
              <a:gd name="connsiteY2" fmla="*/ 87089 h 2267712"/>
              <a:gd name="connsiteX3" fmla="*/ 87091 w 2267714"/>
              <a:gd name="connsiteY3" fmla="*/ 2267712 h 2267712"/>
              <a:gd name="connsiteX4" fmla="*/ 0 w 2267714"/>
              <a:gd name="connsiteY4" fmla="*/ 2263314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4" h="2267712">
                <a:moveTo>
                  <a:pt x="0" y="0"/>
                </a:moveTo>
                <a:lnTo>
                  <a:pt x="2263317" y="0"/>
                </a:lnTo>
                <a:lnTo>
                  <a:pt x="2267714" y="87089"/>
                </a:lnTo>
                <a:cubicBezTo>
                  <a:pt x="2267714" y="1291414"/>
                  <a:pt x="1291416" y="2267712"/>
                  <a:pt x="87091" y="2267712"/>
                </a:cubicBezTo>
                <a:lnTo>
                  <a:pt x="0" y="22633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525E9-84FB-45C6-9CCA-A7C6F12B0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719998"/>
            <a:ext cx="4825137" cy="19949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A562162F-D0C3-47F5-A87A-C7A3A8F0B0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719998"/>
            <a:ext cx="5376000" cy="5418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6FCA19F0-EE92-46AD-8A97-9F77DC05EF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3401634"/>
            <a:ext cx="4825136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xmlns="" id="{19D57F2C-493B-63FF-DA50-68D384E89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4" y="3801034"/>
            <a:ext cx="4825136" cy="2336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1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D1D2B-1803-7A82-2F23-2D10AA7F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6952179" cy="28797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D4C5CF9-10AA-8747-7064-6A925F453B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0862" y="3429000"/>
            <a:ext cx="6952179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CF421A03-EBB9-E8A0-A75A-B02C2B24E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3905" y="549275"/>
            <a:ext cx="3587236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620C953-7D7C-35D3-0E62-253A6D9C6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3904" y="955674"/>
            <a:ext cx="3587236" cy="23140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D047D360-931B-4B02-DF7F-22B40E3F0F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3903" y="3589059"/>
            <a:ext cx="3587236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FC03BD29-6455-7ADC-E781-64D001078B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53902" y="3994710"/>
            <a:ext cx="3587236" cy="23140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27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ED0F9B-1932-6896-466C-D64BA828EC15}"/>
              </a:ext>
            </a:extLst>
          </p:cNvPr>
          <p:cNvSpPr/>
          <p:nvPr userDrawn="1"/>
        </p:nvSpPr>
        <p:spPr>
          <a:xfrm>
            <a:off x="6096001" y="3429000"/>
            <a:ext cx="6096000" cy="3429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C0BAD-62F8-8DBF-08BD-F3D4D231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545137" cy="233045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FF15D25B-820B-156A-3645-D86E2556A8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4413250"/>
            <a:ext cx="4994274" cy="18954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5453C8F-F0F1-1099-79AA-AF1ACBB99C7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429000"/>
            <a:ext cx="622004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122764C-29F8-352B-1FEF-C94B5FF717F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1" y="0"/>
            <a:ext cx="0" cy="3429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A0730728-BA5D-6ABE-8950-B7C4CD0612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3978274"/>
            <a:ext cx="4994274" cy="360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54D69608-7CD7-CDA4-432C-F440FF3576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6866" y="4413250"/>
            <a:ext cx="4994274" cy="1893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0292190A-DFB1-DD0F-F6CF-B573B68D37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46866" y="3976220"/>
            <a:ext cx="499427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50E931C2-A398-6AE3-BE1F-0BDF8CDBD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46863" y="986304"/>
            <a:ext cx="4994274" cy="1893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13867C3F-EB64-F016-29BE-C89F700C3F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46863" y="549274"/>
            <a:ext cx="4994274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1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71230AE0-6C7F-4620-8410-EFE6D1DFE7CE}"/>
              </a:ext>
            </a:extLst>
          </p:cNvPr>
          <p:cNvSpPr/>
          <p:nvPr userDrawn="1"/>
        </p:nvSpPr>
        <p:spPr>
          <a:xfrm rot="10800000">
            <a:off x="5883268" y="549274"/>
            <a:ext cx="6308731" cy="6308725"/>
          </a:xfrm>
          <a:custGeom>
            <a:avLst/>
            <a:gdLst>
              <a:gd name="connsiteX0" fmla="*/ 0 w 2267714"/>
              <a:gd name="connsiteY0" fmla="*/ 0 h 2267712"/>
              <a:gd name="connsiteX1" fmla="*/ 2263317 w 2267714"/>
              <a:gd name="connsiteY1" fmla="*/ 0 h 2267712"/>
              <a:gd name="connsiteX2" fmla="*/ 2267714 w 2267714"/>
              <a:gd name="connsiteY2" fmla="*/ 87089 h 2267712"/>
              <a:gd name="connsiteX3" fmla="*/ 87091 w 2267714"/>
              <a:gd name="connsiteY3" fmla="*/ 2267712 h 2267712"/>
              <a:gd name="connsiteX4" fmla="*/ 0 w 2267714"/>
              <a:gd name="connsiteY4" fmla="*/ 2263314 h 226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4" h="2267712">
                <a:moveTo>
                  <a:pt x="0" y="0"/>
                </a:moveTo>
                <a:lnTo>
                  <a:pt x="2263317" y="0"/>
                </a:lnTo>
                <a:lnTo>
                  <a:pt x="2267714" y="87089"/>
                </a:lnTo>
                <a:cubicBezTo>
                  <a:pt x="2267714" y="1291414"/>
                  <a:pt x="1291416" y="2267712"/>
                  <a:pt x="87091" y="2267712"/>
                </a:cubicBezTo>
                <a:lnTo>
                  <a:pt x="0" y="22633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FE9F7-C154-4314-AE66-194623BD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332405" cy="28797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CA482F9F-1C6B-D116-4A91-3496683445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4152899"/>
            <a:ext cx="5332406" cy="19850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1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64D6732-7D26-F6D0-37F1-72DEBAEC7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863" y="3722329"/>
            <a:ext cx="5332406" cy="36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0000"/>
              </a:lnSpc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 algn="l">
              <a:lnSpc>
                <a:spcPct val="120000"/>
              </a:lnSpc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377" indent="0" algn="l">
              <a:lnSpc>
                <a:spcPct val="120000"/>
              </a:lnSpc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566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755" indent="0" algn="l">
              <a:lnSpc>
                <a:spcPct val="120000"/>
              </a:lnSpc>
              <a:buNone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9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ECAB1D-7C61-B1A0-AB2C-B508F789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02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D98A34-8A43-A6AC-9593-C4AE4F032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74838"/>
            <a:ext cx="11090276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8686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05" r:id="rId2"/>
    <p:sldLayoutId id="2147483809" r:id="rId3"/>
    <p:sldLayoutId id="2147483811" r:id="rId4"/>
    <p:sldLayoutId id="2147483814" r:id="rId5"/>
    <p:sldLayoutId id="2147483817" r:id="rId6"/>
    <p:sldLayoutId id="2147483850" r:id="rId7"/>
    <p:sldLayoutId id="2147483851" r:id="rId8"/>
    <p:sldLayoutId id="2147483834" r:id="rId9"/>
    <p:sldLayoutId id="214748385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2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755" indent="0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347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pos="69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154C769-5B6E-5C22-9516-5D7BE462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3190F5-D493-CE67-ED1B-D761BFA6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25225E-A593-BBE5-FA35-2952DE6D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12C0-D4F0-C345-96B4-1E8B918506AC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730E95-9162-1956-4897-1AA05269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9E4-652E-524A-8D35-CF602AA44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144">
          <p15:clr>
            <a:srgbClr val="F26B43"/>
          </p15:clr>
        </p15:guide>
        <p15:guide id="4" pos="7416">
          <p15:clr>
            <a:srgbClr val="F26B43"/>
          </p15:clr>
        </p15:guide>
        <p15:guide id="5" pos="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BCFF425-AAA4-4365-88D4-E2D468C8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BE5577-27C9-DE65-93CB-8848E8FD1634}"/>
              </a:ext>
            </a:extLst>
          </p:cNvPr>
          <p:cNvSpPr txBox="1"/>
          <p:nvPr/>
        </p:nvSpPr>
        <p:spPr>
          <a:xfrm>
            <a:off x="1448078" y="2497975"/>
            <a:ext cx="929584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accent2">
                    <a:lumMod val="50000"/>
                    <a:alpha val="49000"/>
                  </a:schemeClr>
                </a:solidFill>
                <a:latin typeface="Bahnschrift SemiBold" panose="020B0502040204020203" pitchFamily="34" charset="0"/>
              </a:rPr>
              <a:t>CANDYFLOSS</a:t>
            </a:r>
            <a:endParaRPr lang="ru-RU" sz="11500" dirty="0">
              <a:solidFill>
                <a:schemeClr val="accent2">
                  <a:lumMod val="50000"/>
                  <a:alpha val="49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D58F41-D082-4DEB-10EC-0EB6A19AB991}"/>
              </a:ext>
            </a:extLst>
          </p:cNvPr>
          <p:cNvSpPr txBox="1"/>
          <p:nvPr/>
        </p:nvSpPr>
        <p:spPr>
          <a:xfrm>
            <a:off x="3849172" y="4159968"/>
            <a:ext cx="4493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кондитерская с широким выбором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77576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sz="72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роект В</a:t>
            </a:r>
            <a:endParaRPr lang="ru-RU" sz="7200" dirty="0">
              <a:solidFill>
                <a:srgbClr val="FA8AC7"/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-506186" y="2020124"/>
                <a:ext cx="12915900" cy="3038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d>
                        <m:d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</m:d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chemeClr val="accent5">
                      <a:lumMod val="50000"/>
                    </a:schemeClr>
                  </a:solidFill>
                  <a:latin typeface="Bahnschrift Light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=32,73+22,31+13,52+4,78+3,73=77,07 </m:t>
                      </m:r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тыс</m:t>
                      </m:r>
                      <m:r>
                        <a:rPr lang="en-US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у</m:t>
                      </m:r>
                      <m:r>
                        <a:rPr lang="en-US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д</m:t>
                      </m:r>
                      <m:r>
                        <a:rPr lang="en-US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е</m:t>
                      </m:r>
                      <m:r>
                        <a:rPr lang="en-US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solidFill>
                    <a:schemeClr val="accent5">
                      <a:lumMod val="50000"/>
                    </a:schemeClr>
                  </a:solidFill>
                  <a:latin typeface="Bahnschrift Light" panose="020B0502040204020203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800" i="1" dirty="0">
                    <a:ln w="2222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Light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800" dirty="0">
                  <a:ln w="222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Bahnschrift Light" panose="020B0502040204020203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2800" dirty="0">
                  <a:ln w="222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5"/>
                  </a:solidFill>
                  <a:latin typeface="Bahnschrift SemiBold" panose="020B0502040204020203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6186" y="2020124"/>
                <a:ext cx="12915900" cy="30381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634155" y="4239511"/>
            <a:ext cx="6923690" cy="1005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PV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(В)=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PV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 -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IS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 =77,07 -78=-0,93 тыс. руб.,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NPV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&lt;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0.</a:t>
            </a:r>
            <a:endParaRPr lang="ru-RU" sz="2400" b="1" dirty="0">
              <a:ln w="22225">
                <a:noFill/>
              </a:ln>
              <a:solidFill>
                <a:schemeClr val="accent5">
                  <a:lumMod val="50000"/>
                </a:schemeClr>
              </a:solidFill>
              <a:latin typeface="Bahnschrift SemiBol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n w="22225">
                <a:noFill/>
              </a:ln>
              <a:solidFill>
                <a:schemeClr val="accent5">
                  <a:lumMod val="50000"/>
                </a:schemeClr>
              </a:solidFill>
              <a:latin typeface="Bahnschrift SemiBol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614" y="5533423"/>
            <a:ext cx="12230100" cy="890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 w="22225">
                  <a:noFill/>
                </a:ln>
                <a:solidFill>
                  <a:srgbClr val="FA8AC7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окупится от восьми до девяти лет.</a:t>
            </a:r>
            <a:endParaRPr lang="ru-RU" sz="3200" b="1" dirty="0">
              <a:ln w="22225">
                <a:noFill/>
              </a:ln>
              <a:solidFill>
                <a:srgbClr val="FA8AC7"/>
              </a:solidFill>
              <a:latin typeface="Bahnschrift SemiBold SemiConden" panose="020B0502040204020203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614" y="5019152"/>
            <a:ext cx="47452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ln w="22225">
                  <a:noFill/>
                </a:ln>
                <a:solidFill>
                  <a:srgbClr val="FA8AC7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не принимается</a:t>
            </a:r>
            <a:r>
              <a:rPr lang="ru-RU" sz="3600" b="1" dirty="0">
                <a:ln w="22225">
                  <a:noFill/>
                </a:ln>
                <a:solidFill>
                  <a:srgbClr val="FA8AC7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7721F9-3354-1923-DA7E-5215D2755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653903"/>
            <a:ext cx="1320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16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67191"/>
              </p:ext>
            </p:extLst>
          </p:nvPr>
        </p:nvGraphicFramePr>
        <p:xfrm>
          <a:off x="740230" y="2734491"/>
          <a:ext cx="10607040" cy="3257005"/>
        </p:xfrm>
        <a:graphic>
          <a:graphicData uri="http://schemas.openxmlformats.org/drawingml/2006/table">
            <a:tbl>
              <a:tblPr/>
              <a:tblGrid>
                <a:gridCol w="3535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140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96FBB"/>
                          </a:solidFill>
                          <a:latin typeface="Calibri SemiBold" pitchFamily="34" charset="0"/>
                          <a:ea typeface="Calibri SemiBold" pitchFamily="34" charset="-122"/>
                          <a:cs typeface="Calibri SemiBold" pitchFamily="34" charset="-120"/>
                        </a:rPr>
                        <a:t>Продукция</a:t>
                      </a:r>
                      <a:endParaRPr lang="en-US" sz="1400" dirty="0">
                        <a:solidFill>
                          <a:srgbClr val="F96FBB"/>
                        </a:solidFill>
                        <a:latin typeface="Calibri SemiBold" charset="0"/>
                        <a:ea typeface="Calibri SemiBold" charset="0"/>
                        <a:cs typeface="Calibri SemiBold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96FBB"/>
                          </a:solidFill>
                          <a:latin typeface="Calibri SemiBold" pitchFamily="34" charset="0"/>
                          <a:ea typeface="Calibri SemiBold" pitchFamily="34" charset="-122"/>
                          <a:cs typeface="Calibri SemiBold" pitchFamily="34" charset="-120"/>
                        </a:rPr>
                        <a:t>Цена (руб.)</a:t>
                      </a:r>
                      <a:endParaRPr lang="en-US" sz="1400" dirty="0">
                        <a:solidFill>
                          <a:srgbClr val="F96FBB"/>
                        </a:solidFill>
                        <a:latin typeface="Calibri SemiBold" charset="0"/>
                        <a:ea typeface="Calibri SemiBold" charset="0"/>
                        <a:cs typeface="Calibri SemiBold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96FBB"/>
                          </a:solidFill>
                          <a:latin typeface="Calibri SemiBold" pitchFamily="34" charset="0"/>
                          <a:ea typeface="Calibri SemiBold" pitchFamily="34" charset="-122"/>
                          <a:cs typeface="Calibri SemiBold" pitchFamily="34" charset="-120"/>
                        </a:rPr>
                        <a:t>Акция</a:t>
                      </a:r>
                      <a:endParaRPr lang="en-US" sz="1400" dirty="0">
                        <a:solidFill>
                          <a:srgbClr val="F96FBB"/>
                        </a:solidFill>
                        <a:latin typeface="Calibri SemiBold" charset="0"/>
                        <a:ea typeface="Calibri SemiBold" charset="0"/>
                        <a:cs typeface="Calibri SemiBold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40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Торт шоколадный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от</a:t>
                      </a:r>
                      <a:r>
                        <a:rPr lang="ru-RU" sz="14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80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Скидка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%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140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Эклер с кремом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4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Купить 5 - 1 в подарок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140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Круассан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Набор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 из 5 – 20руб.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40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Мини-десерт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 charset="0"/>
                          <a:cs typeface="Calibri" pitchFamily="34" charset="-120"/>
                        </a:rPr>
                        <a:t>4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 0"/>
          <p:cNvSpPr/>
          <p:nvPr/>
        </p:nvSpPr>
        <p:spPr>
          <a:xfrm>
            <a:off x="990600" y="436517"/>
            <a:ext cx="10439400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dirty="0">
                <a:solidFill>
                  <a:srgbClr val="FA8AC7"/>
                </a:solidFill>
                <a:latin typeface="Bahnschrift SemiBold SemiConden" panose="020B0502040204020203" pitchFamily="34" charset="0"/>
                <a:cs typeface="Poppins"/>
              </a:rPr>
              <a:t>Цены и акции</a:t>
            </a:r>
            <a:endParaRPr lang="en-US" sz="6600" dirty="0">
              <a:solidFill>
                <a:srgbClr val="FA8AC7"/>
              </a:solidFill>
              <a:latin typeface="Bahnschrift SemiBold SemiConden" panose="020B0502040204020203" pitchFamily="34" charset="0"/>
              <a:cs typeface="Poppins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219200" y="1219200"/>
            <a:ext cx="1219200" cy="1219200"/>
          </a:xfrm>
          <a:prstGeom prst="line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990599" y="1854200"/>
            <a:ext cx="6794863" cy="7874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Calibri"/>
                <a:cs typeface="Calibri"/>
              </a:rPr>
              <a:t>Здесь представлены цены на некоторые виды продукции. Также вы можете ознакомиться с текущими акциями для наших клиентов.</a:t>
            </a: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57C7CD-99A0-7D9F-DE8D-ECB55E98B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653903"/>
            <a:ext cx="1320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35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0"/>
          <p:cNvGraphicFramePr/>
          <p:nvPr>
            <p:extLst>
              <p:ext uri="{D42A27DB-BD31-4B8C-83A1-F6EECF244321}">
                <p14:modId xmlns:p14="http://schemas.microsoft.com/office/powerpoint/2010/main" val="2407428884"/>
              </p:ext>
            </p:extLst>
          </p:nvPr>
        </p:nvGraphicFramePr>
        <p:xfrm>
          <a:off x="1219200" y="1930400"/>
          <a:ext cx="1816100" cy="181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1"/>
          <p:cNvGraphicFramePr/>
          <p:nvPr>
            <p:extLst>
              <p:ext uri="{D42A27DB-BD31-4B8C-83A1-F6EECF244321}">
                <p14:modId xmlns:p14="http://schemas.microsoft.com/office/powerpoint/2010/main" val="3244605960"/>
              </p:ext>
            </p:extLst>
          </p:nvPr>
        </p:nvGraphicFramePr>
        <p:xfrm>
          <a:off x="3797300" y="1930400"/>
          <a:ext cx="1816100" cy="181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4167530397"/>
              </p:ext>
            </p:extLst>
          </p:nvPr>
        </p:nvGraphicFramePr>
        <p:xfrm>
          <a:off x="6591300" y="1930400"/>
          <a:ext cx="1816100" cy="181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3"/>
          <p:cNvGraphicFramePr/>
          <p:nvPr>
            <p:extLst>
              <p:ext uri="{D42A27DB-BD31-4B8C-83A1-F6EECF244321}">
                <p14:modId xmlns:p14="http://schemas.microsoft.com/office/powerpoint/2010/main" val="2461852711"/>
              </p:ext>
            </p:extLst>
          </p:nvPr>
        </p:nvGraphicFramePr>
        <p:xfrm>
          <a:off x="9207500" y="1930400"/>
          <a:ext cx="1816100" cy="181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42729C-0854-4B7A-A665-6E35423D266F}"/>
              </a:ext>
            </a:extLst>
          </p:cNvPr>
          <p:cNvSpPr txBox="1"/>
          <p:nvPr/>
        </p:nvSpPr>
        <p:spPr>
          <a:xfrm>
            <a:off x="546100" y="508506"/>
            <a:ext cx="10439400" cy="1015663"/>
          </a:xfrm>
          <a:prstGeom prst="rect">
            <a:avLst/>
          </a:prstGeom>
          <a:noFill/>
        </p:spPr>
        <p:txBody>
          <a:bodyPr vertOverflow="overflow" vert="horz" wrap="square" rtlCol="0" anchor="t" anchorCtr="0">
            <a:spAutoFit/>
          </a:bodyPr>
          <a:lstStyle/>
          <a:p>
            <a:r>
              <a:rPr lang="ru-RU" sz="6000" dirty="0">
                <a:solidFill>
                  <a:srgbClr val="FA8AC7"/>
                </a:solidFill>
                <a:latin typeface="Bahnschrift SemiBold SemiConden" panose="020B0502040204020203" pitchFamily="34" charset="0"/>
                <a:cs typeface="Poppins"/>
              </a:rPr>
              <a:t>Статистика продаж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A3C0AA-1E16-4E4B-A9E1-D57418CAAF64}"/>
              </a:ext>
            </a:extLst>
          </p:cNvPr>
          <p:cNvSpPr txBox="1"/>
          <p:nvPr/>
        </p:nvSpPr>
        <p:spPr>
          <a:xfrm>
            <a:off x="1663700" y="2603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A8AC7"/>
                </a:solidFill>
                <a:cs typeface="Poppins"/>
              </a:rPr>
              <a:t>40</a:t>
            </a:r>
            <a:r>
              <a:rPr lang="ru-RU" sz="2400" b="1" dirty="0" smtClean="0">
                <a:solidFill>
                  <a:srgbClr val="FA8AC7"/>
                </a:solidFill>
                <a:cs typeface="Poppins"/>
              </a:rPr>
              <a:t>%</a:t>
            </a:r>
            <a:endParaRPr lang="ru-RU" sz="2400" b="1" dirty="0">
              <a:solidFill>
                <a:srgbClr val="FA8AC7"/>
              </a:solidFill>
              <a:cs typeface="Poppi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8236B7-91DC-41AF-B914-AC8024761237}"/>
              </a:ext>
            </a:extLst>
          </p:cNvPr>
          <p:cNvSpPr txBox="1"/>
          <p:nvPr/>
        </p:nvSpPr>
        <p:spPr>
          <a:xfrm>
            <a:off x="4241800" y="2603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A8AC7"/>
                </a:solidFill>
                <a:cs typeface="Poppins"/>
              </a:rPr>
              <a:t>30</a:t>
            </a:r>
            <a:r>
              <a:rPr lang="ru-RU" sz="2400" b="1" dirty="0" smtClean="0">
                <a:solidFill>
                  <a:srgbClr val="FA8AC7"/>
                </a:solidFill>
                <a:cs typeface="Poppins"/>
              </a:rPr>
              <a:t>%</a:t>
            </a:r>
            <a:endParaRPr lang="ru-RU" sz="2400" b="1" dirty="0">
              <a:solidFill>
                <a:srgbClr val="FA8AC7"/>
              </a:solidFill>
              <a:cs typeface="Poppi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B7BC62-AA47-415A-BEB0-D0E6BB6B5472}"/>
              </a:ext>
            </a:extLst>
          </p:cNvPr>
          <p:cNvSpPr txBox="1"/>
          <p:nvPr/>
        </p:nvSpPr>
        <p:spPr>
          <a:xfrm>
            <a:off x="7035800" y="2603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1">
            <a:spAutoFit/>
          </a:bodyPr>
          <a:lstStyle/>
          <a:p>
            <a:pPr algn="ctr"/>
            <a:r>
              <a:rPr lang="ru-RU" sz="2400" b="1" dirty="0">
                <a:solidFill>
                  <a:srgbClr val="FA8AC7"/>
                </a:solidFill>
                <a:cs typeface="Poppins"/>
              </a:rPr>
              <a:t>25%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6F6EE2-2D06-46FE-B04D-A6101BF0AF8B}"/>
              </a:ext>
            </a:extLst>
          </p:cNvPr>
          <p:cNvSpPr txBox="1"/>
          <p:nvPr/>
        </p:nvSpPr>
        <p:spPr>
          <a:xfrm>
            <a:off x="9652000" y="2603500"/>
            <a:ext cx="914400" cy="457200"/>
          </a:xfrm>
          <a:prstGeom prst="rect">
            <a:avLst/>
          </a:prstGeom>
          <a:noFill/>
        </p:spPr>
        <p:txBody>
          <a:bodyPr vertOverflow="overflow" vert="horz" wrap="square" rtlCol="0" anchor="ctr" anchorCtr="1">
            <a:spAutoFit/>
          </a:bodyPr>
          <a:lstStyle/>
          <a:p>
            <a:pPr algn="ctr"/>
            <a:r>
              <a:rPr lang="ru-RU" sz="2400" b="1" dirty="0">
                <a:solidFill>
                  <a:srgbClr val="FA8AC7"/>
                </a:solidFill>
                <a:cs typeface="Poppins"/>
              </a:rPr>
              <a:t>25%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CF82A4-4320-498D-9302-95EF05119343}"/>
              </a:ext>
            </a:extLst>
          </p:cNvPr>
          <p:cNvSpPr txBox="1"/>
          <p:nvPr/>
        </p:nvSpPr>
        <p:spPr>
          <a:xfrm>
            <a:off x="927100" y="3797300"/>
            <a:ext cx="2400300" cy="736600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ru-RU" sz="2200" b="1"/>
              <a:t>Популярность тортов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7A17B6-7362-4047-A94F-6EDB0E93C86D}"/>
              </a:ext>
            </a:extLst>
          </p:cNvPr>
          <p:cNvSpPr txBox="1"/>
          <p:nvPr/>
        </p:nvSpPr>
        <p:spPr>
          <a:xfrm>
            <a:off x="927100" y="4597400"/>
            <a:ext cx="2400300" cy="1320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ru-RU" sz="1600" dirty="0">
                <a:solidFill>
                  <a:srgbClr val="595959"/>
                </a:solidFill>
                <a:latin typeface="Calibri"/>
                <a:cs typeface="Calibri"/>
              </a:rPr>
              <a:t>Торты составляют 30% наших продаж.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9AEABD-6716-4760-91E2-5E8CA88E4A3F}"/>
              </a:ext>
            </a:extLst>
          </p:cNvPr>
          <p:cNvSpPr txBox="1"/>
          <p:nvPr/>
        </p:nvSpPr>
        <p:spPr>
          <a:xfrm>
            <a:off x="3505200" y="3797300"/>
            <a:ext cx="2400300" cy="736600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ru-RU" sz="2200" b="1"/>
              <a:t>Популярность эклеров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379495-5949-442D-B14D-33E5E6F66CFD}"/>
              </a:ext>
            </a:extLst>
          </p:cNvPr>
          <p:cNvSpPr txBox="1"/>
          <p:nvPr/>
        </p:nvSpPr>
        <p:spPr>
          <a:xfrm>
            <a:off x="3505200" y="4584700"/>
            <a:ext cx="2400300" cy="1320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ru-RU" sz="1600">
                <a:solidFill>
                  <a:srgbClr val="595959"/>
                </a:solidFill>
                <a:latin typeface="Calibri"/>
                <a:cs typeface="Calibri"/>
              </a:rPr>
              <a:t>Эклеры занимают 20% объема продаж.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8C2BE9F-5F00-4DE4-B189-BD6A32E0AFB5}"/>
              </a:ext>
            </a:extLst>
          </p:cNvPr>
          <p:cNvSpPr txBox="1"/>
          <p:nvPr/>
        </p:nvSpPr>
        <p:spPr>
          <a:xfrm>
            <a:off x="6286500" y="3784600"/>
            <a:ext cx="2400300" cy="736600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ru-RU" sz="2200" b="1"/>
              <a:t>Популярность пирожных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8C6955-84A9-4D7A-A86F-8690ABDAFB65}"/>
              </a:ext>
            </a:extLst>
          </p:cNvPr>
          <p:cNvSpPr txBox="1"/>
          <p:nvPr/>
        </p:nvSpPr>
        <p:spPr>
          <a:xfrm>
            <a:off x="6286500" y="4584700"/>
            <a:ext cx="2400300" cy="1320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ru-RU" sz="1600">
                <a:solidFill>
                  <a:srgbClr val="595959"/>
                </a:solidFill>
                <a:latin typeface="Calibri"/>
                <a:cs typeface="Calibri"/>
              </a:rPr>
              <a:t>Пирожные представляют 25% продаж.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EE0DAE1-BFF6-4318-B4C7-0504EDAA83EA}"/>
              </a:ext>
            </a:extLst>
          </p:cNvPr>
          <p:cNvSpPr txBox="1"/>
          <p:nvPr/>
        </p:nvSpPr>
        <p:spPr>
          <a:xfrm>
            <a:off x="8928100" y="3784600"/>
            <a:ext cx="2400300" cy="736600"/>
          </a:xfrm>
          <a:prstGeom prst="rect">
            <a:avLst/>
          </a:prstGeom>
          <a:noFill/>
        </p:spPr>
        <p:txBody>
          <a:bodyPr vertOverflow="overflow" vert="horz" wrap="square" rtlCol="0" anchor="b" anchorCtr="1">
            <a:spAutoFit/>
          </a:bodyPr>
          <a:lstStyle/>
          <a:p>
            <a:pPr algn="ctr"/>
            <a:r>
              <a:rPr lang="ru-RU" sz="2200" b="1"/>
              <a:t>Популярность кексов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83AC47-EEB8-4618-B63E-F30E1D696243}"/>
              </a:ext>
            </a:extLst>
          </p:cNvPr>
          <p:cNvSpPr txBox="1"/>
          <p:nvPr/>
        </p:nvSpPr>
        <p:spPr>
          <a:xfrm>
            <a:off x="8928100" y="4584700"/>
            <a:ext cx="2400300" cy="1320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ru-RU" sz="1600">
                <a:solidFill>
                  <a:srgbClr val="595959"/>
                </a:solidFill>
                <a:latin typeface="Calibri"/>
                <a:cs typeface="Calibri"/>
              </a:rPr>
              <a:t>Кексы и мини-десерты составляют оставшиеся 25%.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B57C7CD-99A0-7D9F-DE8D-ECB55E98BD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653903"/>
            <a:ext cx="1320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39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2658061"/>
            <a:ext cx="5861957" cy="1056689"/>
          </a:xfrm>
        </p:spPr>
        <p:txBody>
          <a:bodyPr/>
          <a:lstStyle/>
          <a:p>
            <a:r>
              <a:rPr lang="en-US" sz="7200" b="1" dirty="0">
                <a:solidFill>
                  <a:schemeClr val="accent2">
                    <a:lumMod val="50000"/>
                    <a:alpha val="49000"/>
                  </a:schemeClr>
                </a:solidFill>
                <a:latin typeface="Bahnschrift SemiBold" panose="020B0502040204020203" pitchFamily="34" charset="0"/>
              </a:rPr>
              <a:t>CANDYFLOSS</a:t>
            </a:r>
            <a:r>
              <a:rPr lang="ru-RU" sz="7200" dirty="0">
                <a:solidFill>
                  <a:schemeClr val="accent2">
                    <a:lumMod val="50000"/>
                    <a:alpha val="49000"/>
                  </a:schemeClr>
                </a:solidFill>
              </a:rPr>
              <a:t/>
            </a:r>
            <a:br>
              <a:rPr lang="ru-RU" sz="7200" dirty="0">
                <a:solidFill>
                  <a:schemeClr val="accent2">
                    <a:lumMod val="50000"/>
                    <a:alpha val="49000"/>
                  </a:schemeClr>
                </a:solidFill>
              </a:rPr>
            </a:b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57C7CD-99A0-7D9F-DE8D-ECB55E98B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78" y="3186405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Picture backgroun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4285"/>
          <a:stretch>
            <a:fillRect/>
          </a:stretch>
        </p:blipFill>
        <p:spPr bwMode="auto">
          <a:xfrm>
            <a:off x="6901543" y="396104"/>
            <a:ext cx="4876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41774" y="3186405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A8AC7"/>
                </a:solidFill>
                <a:latin typeface="Bahnschrift SemiBold SemiConden" panose="020B0502040204020203" pitchFamily="34" charset="0"/>
                <a:cs typeface="Calibri"/>
              </a:rPr>
              <a:t>ждет вас!</a:t>
            </a:r>
            <a:endParaRPr lang="ru-RU" sz="1600" dirty="0">
              <a:solidFill>
                <a:srgbClr val="FA8AC7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79911"/>
              </p:ext>
            </p:extLst>
          </p:nvPr>
        </p:nvGraphicFramePr>
        <p:xfrm>
          <a:off x="704335" y="3108960"/>
          <a:ext cx="10512305" cy="3291840"/>
        </p:xfrm>
        <a:graphic>
          <a:graphicData uri="http://schemas.openxmlformats.org/drawingml/2006/table">
            <a:tbl>
              <a:tblPr/>
              <a:tblGrid>
                <a:gridCol w="3603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2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A8AC7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ТИП ПРОДУКТА</a:t>
                      </a:r>
                      <a:endParaRPr lang="en-US" sz="1400" dirty="0">
                        <a:solidFill>
                          <a:srgbClr val="FA8AC7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A8AC7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ОПИСАНИЕ</a:t>
                      </a:r>
                      <a:endParaRPr lang="en-US" sz="1400" dirty="0">
                        <a:solidFill>
                          <a:srgbClr val="FA8AC7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b="1" dirty="0">
                          <a:solidFill>
                            <a:srgbClr val="FA8AC7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ЦЕНА (РУБ)</a:t>
                      </a:r>
                      <a:endParaRPr lang="en-US" sz="1400" dirty="0">
                        <a:solidFill>
                          <a:srgbClr val="FA8AC7"/>
                        </a:solidFill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Торты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Индивидуальные заказы на праздники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от 60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Пирожные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Разнообразие вкусов: ванильный, шоколадный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3-20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Кексы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Классические кексы и мини-кексы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от 5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Кофе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Свежезаваренный кофе и альтернативные напитки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5-15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25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Десерты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Open Sans" pitchFamily="34" charset="0"/>
                          <a:ea typeface="Open Sans" pitchFamily="34" charset="-122"/>
                          <a:cs typeface="Open Sans" pitchFamily="34" charset="-120"/>
                        </a:rPr>
                        <a:t>Легкие десерты: муссы, суфле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Open Sans" charset="0"/>
                          <a:ea typeface="Open Sans" charset="0"/>
                          <a:cs typeface="Open Sans" charset="0"/>
                        </a:rPr>
                        <a:t>5-30</a:t>
                      </a:r>
                      <a:endParaRPr lang="en-US" sz="14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marL="73152" marR="73152" marT="73152" marB="73152" anchor="ctr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66666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BFBFB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 0"/>
          <p:cNvSpPr/>
          <p:nvPr/>
        </p:nvSpPr>
        <p:spPr>
          <a:xfrm>
            <a:off x="546100" y="711200"/>
            <a:ext cx="10439400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b="1" dirty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Услуги и продукция</a:t>
            </a:r>
            <a:endParaRPr lang="en-US" sz="6000" b="1" dirty="0">
              <a:solidFill>
                <a:srgbClr val="FA8AC7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219200" y="1219200"/>
            <a:ext cx="1219200" cy="1219200"/>
          </a:xfrm>
          <a:prstGeom prst="line">
            <a:avLst/>
          </a:prstGeom>
          <a:noFill/>
          <a:ln/>
        </p:spPr>
      </p:sp>
      <p:sp>
        <p:nvSpPr>
          <p:cNvPr id="5" name="Text 2"/>
          <p:cNvSpPr/>
          <p:nvPr/>
        </p:nvSpPr>
        <p:spPr>
          <a:xfrm>
            <a:off x="685800" y="2032000"/>
            <a:ext cx="10439400" cy="7874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Представленный ассортимент продукции иллюстрирует разнообразие, которое мы можем предложить клиентам. Все товары изготавливаются с любовью и высоким качеством.</a:t>
            </a:r>
            <a:endParaRPr lang="en-US" sz="18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A7721F9-3354-1923-DA7E-5215D2755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653903"/>
            <a:ext cx="1320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3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8B52F5-9802-2BE1-DC9F-D42D5BF4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1113518"/>
            <a:ext cx="7692572" cy="1879559"/>
          </a:xfrm>
        </p:spPr>
        <p:txBody>
          <a:bodyPr/>
          <a:lstStyle/>
          <a:p>
            <a:r>
              <a:rPr lang="ru-RU" sz="5400" b="1" dirty="0">
                <a:solidFill>
                  <a:srgbClr val="FA8AC7"/>
                </a:solidFill>
                <a:latin typeface="Bahnschrift SemiCondensed" panose="020B0502040204020203" pitchFamily="34" charset="0"/>
              </a:rPr>
              <a:t>Ассортимент продукции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ABE388C-17D8-8215-7EEF-1F23E3D655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A8AC7"/>
                </a:solidFill>
              </a:rPr>
              <a:t>Разнообразие кондитерки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0B2A58D-115F-2B4A-9F8F-37CBCE7B6F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000" dirty="0"/>
              <a:t>Наша кондитерская предлагает широкий ассортимент, включая торты, пирожные, эклеры и кексы. У нас есть изделия на любой вкус.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1F20EF7-B5AF-CF15-4FB2-0BBD9B725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000" dirty="0"/>
              <a:t>Мы предлагаем как праздничные, так и повседневные угощения. Каждый клиент найдет что-то для себя в нашем ассортименте.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BC475D6-52EB-8DA5-FA9E-BCE179DF84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A8AC7"/>
                </a:solidFill>
              </a:rPr>
              <a:t>Праздничные и повседневные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907339C-90E6-58C1-5D65-BC40EB23534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alphaModFix amt="70000"/>
          </a:blip>
          <a:srcRect l="13004" r="1300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9EF48B0-2EB8-E624-F2C9-3F14A9FFE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653903"/>
            <a:ext cx="1320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436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1891BC-080D-0EB4-363A-3C4C8B75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373577"/>
            <a:ext cx="6678385" cy="1325563"/>
          </a:xfrm>
        </p:spPr>
        <p:txBody>
          <a:bodyPr/>
          <a:lstStyle/>
          <a:p>
            <a:r>
              <a:rPr lang="ru-RU" sz="6000" dirty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Торты и эклеры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6734133-0034-FC6B-ABEB-FDF96F8D1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825" y="2648258"/>
            <a:ext cx="5029201" cy="743178"/>
          </a:xfrm>
        </p:spPr>
        <p:txBody>
          <a:bodyPr/>
          <a:lstStyle/>
          <a:p>
            <a:r>
              <a:rPr lang="ru-RU" dirty="0"/>
              <a:t>Вкус и качество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68246D-21FA-CAC5-0624-D7742F54FE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825" y="3851470"/>
            <a:ext cx="4447713" cy="2057400"/>
          </a:xfrm>
        </p:spPr>
        <p:txBody>
          <a:bodyPr/>
          <a:lstStyle/>
          <a:p>
            <a:r>
              <a:rPr lang="ru-RU" sz="2000" dirty="0"/>
              <a:t>Наши торты сделаны с использованием натуральных ингредиентов и имеют разнообразные вкусовые сочетания от шоколадных до фруктовых. Эклеры очень популярны благодаря легкому крему.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2129244-73ED-6264-423B-D1F627B46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740400"/>
            <a:ext cx="13208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Объект 10">
            <a:extLst>
              <a:ext uri="{FF2B5EF4-FFF2-40B4-BE49-F238E27FC236}">
                <a16:creationId xmlns:a16="http://schemas.microsoft.com/office/drawing/2014/main" xmlns="" id="{909B9CB0-AFC9-D2B0-2FB8-2727199B4F1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17941" r="7874" b="3436"/>
          <a:stretch/>
        </p:blipFill>
        <p:spPr>
          <a:xfrm>
            <a:off x="6392091" y="-48985"/>
            <a:ext cx="5799909" cy="6955972"/>
          </a:xfrm>
        </p:spPr>
      </p:pic>
    </p:spTree>
    <p:extLst>
      <p:ext uri="{BB962C8B-B14F-4D97-AF65-F5344CB8AC3E}">
        <p14:creationId xmlns:p14="http://schemas.microsoft.com/office/powerpoint/2010/main" val="350703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DFE4AA-E780-FA1A-0EC7-CB35DFF0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036975"/>
            <a:ext cx="6678385" cy="1325563"/>
          </a:xfrm>
        </p:spPr>
        <p:txBody>
          <a:bodyPr/>
          <a:lstStyle/>
          <a:p>
            <a:r>
              <a:rPr lang="ru-RU" sz="60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Пирожные</a:t>
            </a:r>
            <a:br>
              <a:rPr lang="ru-RU" sz="60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</a:br>
            <a:r>
              <a:rPr lang="ru-RU" sz="60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        и </a:t>
            </a:r>
            <a:r>
              <a:rPr lang="ru-RU" sz="6000" dirty="0" err="1">
                <a:solidFill>
                  <a:srgbClr val="FA8AC7"/>
                </a:solidFill>
                <a:latin typeface="Bahnschrift SemiBold SemiConden" panose="020B0502040204020203" pitchFamily="34" charset="0"/>
              </a:rPr>
              <a:t>круассаны</a:t>
            </a:r>
            <a:endParaRPr lang="ru-RU" sz="6000" dirty="0">
              <a:solidFill>
                <a:srgbClr val="FA8AC7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A04676F-E05B-EAAD-7E19-A5280C243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649" y="2618466"/>
            <a:ext cx="5029201" cy="743178"/>
          </a:xfrm>
        </p:spPr>
        <p:txBody>
          <a:bodyPr/>
          <a:lstStyle/>
          <a:p>
            <a:r>
              <a:rPr lang="ru-RU" dirty="0"/>
              <a:t>Изысканные угощения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929DCD-50B2-8EE5-1D39-8E655C31A6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3873500"/>
            <a:ext cx="4685930" cy="2057400"/>
          </a:xfrm>
        </p:spPr>
        <p:txBody>
          <a:bodyPr/>
          <a:lstStyle/>
          <a:p>
            <a:r>
              <a:rPr lang="ru-RU" sz="2000" dirty="0"/>
              <a:t>Наши пирожные разнообразны по вкусам и оформлениям. </a:t>
            </a:r>
            <a:r>
              <a:rPr lang="ru-RU" sz="2000" dirty="0" err="1"/>
              <a:t>Круассаны</a:t>
            </a:r>
            <a:r>
              <a:rPr lang="ru-RU" sz="2000" dirty="0"/>
              <a:t> выпекаются ежедневно, они мягкие и ароматные, идеально подходят к кофе.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02B4D8-9CDB-BB50-112A-330A7972A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740400"/>
            <a:ext cx="13208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icture background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r="262"/>
          <a:stretch>
            <a:fillRect/>
          </a:stretch>
        </p:blipFill>
        <p:spPr bwMode="auto">
          <a:xfrm>
            <a:off x="7075488" y="0"/>
            <a:ext cx="5116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9D939D-846B-0028-4D03-731331ED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163409"/>
            <a:ext cx="6678385" cy="1325563"/>
          </a:xfrm>
        </p:spPr>
        <p:txBody>
          <a:bodyPr/>
          <a:lstStyle/>
          <a:p>
            <a:r>
              <a:rPr lang="ru-RU" sz="5400" dirty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Кексы </a:t>
            </a:r>
            <a:r>
              <a:rPr lang="ru-RU" sz="54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/>
            </a:r>
            <a:br>
              <a:rPr lang="ru-RU" sz="54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</a:br>
            <a:r>
              <a:rPr lang="ru-RU" sz="54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      и </a:t>
            </a:r>
            <a:r>
              <a:rPr lang="ru-RU" sz="5400" dirty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мини-десерты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CE2C91-76F9-9A9E-8320-5197C3438B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489" y="2488972"/>
            <a:ext cx="5029201" cy="743178"/>
          </a:xfrm>
        </p:spPr>
        <p:txBody>
          <a:bodyPr/>
          <a:lstStyle/>
          <a:p>
            <a:r>
              <a:rPr lang="ru-RU" dirty="0"/>
              <a:t>Нежные и сладкие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6897A2-B970-8042-C8D2-E416D2D36E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7489" y="3580607"/>
            <a:ext cx="5029200" cy="2057400"/>
          </a:xfrm>
        </p:spPr>
        <p:txBody>
          <a:bodyPr/>
          <a:lstStyle/>
          <a:p>
            <a:r>
              <a:rPr lang="ru-RU" sz="2000" dirty="0"/>
              <a:t>Кексы в нашей кондитерской бывают разных вкусов, от ванильных до шоколадных. Мини-десерты идеально подходят для небольших порций, уютных встреч и праздников.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D88BE41-C715-D97F-0DA6-5D963E4E6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740400"/>
            <a:ext cx="13208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icture background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5" r="23895"/>
          <a:stretch>
            <a:fillRect/>
          </a:stretch>
        </p:blipFill>
        <p:spPr bwMode="auto">
          <a:xfrm>
            <a:off x="6827838" y="0"/>
            <a:ext cx="53641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9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2451D1-8DD2-C6CE-0CDB-7654F00FF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xmlns="" id="{9BC36FDE-2B45-013D-5137-2F817315E5ED}"/>
              </a:ext>
            </a:extLst>
          </p:cNvPr>
          <p:cNvSpPr/>
          <p:nvPr/>
        </p:nvSpPr>
        <p:spPr>
          <a:xfrm>
            <a:off x="557349" y="923471"/>
            <a:ext cx="11088551" cy="1320800"/>
          </a:xfrm>
          <a:prstGeom prst="rect">
            <a:avLst/>
          </a:prstGeom>
          <a:noFill/>
          <a:ln/>
        </p:spPr>
        <p:txBody>
          <a:bodyPr wrap="square" rtlCol="0" anchor="t" anchorCtr="0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Стартовые инвестиции и денежные потоки</a:t>
            </a:r>
            <a:endParaRPr lang="en-US" sz="4800" dirty="0">
              <a:solidFill>
                <a:srgbClr val="FA8AC7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xmlns="" id="{0A55E31F-BAFE-CBA9-D52E-40932E831426}"/>
              </a:ext>
            </a:extLst>
          </p:cNvPr>
          <p:cNvSpPr/>
          <p:nvPr/>
        </p:nvSpPr>
        <p:spPr>
          <a:xfrm>
            <a:off x="1219200" y="1219200"/>
            <a:ext cx="1219200" cy="1219200"/>
          </a:xfrm>
          <a:prstGeom prst="line">
            <a:avLst/>
          </a:prstGeom>
          <a:noFill/>
          <a:ln/>
        </p:spPr>
      </p:sp>
      <p:sp>
        <p:nvSpPr>
          <p:cNvPr id="5" name="Text 2">
            <a:extLst>
              <a:ext uri="{FF2B5EF4-FFF2-40B4-BE49-F238E27FC236}">
                <a16:creationId xmlns:a16="http://schemas.microsoft.com/office/drawing/2014/main" xmlns="" id="{1688BC6B-09B2-2B45-D463-BBCA2D7DF65A}"/>
              </a:ext>
            </a:extLst>
          </p:cNvPr>
          <p:cNvSpPr/>
          <p:nvPr/>
        </p:nvSpPr>
        <p:spPr>
          <a:xfrm>
            <a:off x="685800" y="2032000"/>
            <a:ext cx="6032500" cy="78740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57C7CD-99A0-7D9F-DE8D-ECB55E98B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653903"/>
            <a:ext cx="1320800" cy="1320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0BD34FA2-9949-802C-0A95-D21603832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62725"/>
              </p:ext>
            </p:extLst>
          </p:nvPr>
        </p:nvGraphicFramePr>
        <p:xfrm>
          <a:off x="457200" y="2323069"/>
          <a:ext cx="10439400" cy="4068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0846">
                  <a:extLst>
                    <a:ext uri="{9D8B030D-6E8A-4147-A177-3AD203B41FA5}">
                      <a16:colId xmlns:a16="http://schemas.microsoft.com/office/drawing/2014/main" xmlns="" val="841286759"/>
                    </a:ext>
                  </a:extLst>
                </a:gridCol>
                <a:gridCol w="2603579">
                  <a:extLst>
                    <a:ext uri="{9D8B030D-6E8A-4147-A177-3AD203B41FA5}">
                      <a16:colId xmlns:a16="http://schemas.microsoft.com/office/drawing/2014/main" xmlns="" val="173957229"/>
                    </a:ext>
                  </a:extLst>
                </a:gridCol>
                <a:gridCol w="2601396">
                  <a:extLst>
                    <a:ext uri="{9D8B030D-6E8A-4147-A177-3AD203B41FA5}">
                      <a16:colId xmlns:a16="http://schemas.microsoft.com/office/drawing/2014/main" xmlns="" val="3254834192"/>
                    </a:ext>
                  </a:extLst>
                </a:gridCol>
                <a:gridCol w="2603579">
                  <a:extLst>
                    <a:ext uri="{9D8B030D-6E8A-4147-A177-3AD203B41FA5}">
                      <a16:colId xmlns:a16="http://schemas.microsoft.com/office/drawing/2014/main" xmlns="" val="1939099475"/>
                    </a:ext>
                  </a:extLst>
                </a:gridCol>
              </a:tblGrid>
              <a:tr h="893184"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endParaRPr lang="ru-RU" sz="2000" b="0" dirty="0">
                        <a:solidFill>
                          <a:srgbClr val="FA8AC7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2000" b="0" dirty="0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Показатель</a:t>
                      </a:r>
                      <a:endParaRPr lang="ru-RU" sz="1800" b="0" dirty="0">
                        <a:solidFill>
                          <a:srgbClr val="FA8AC7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endParaRPr lang="ru-RU" sz="2000" b="0" dirty="0">
                        <a:solidFill>
                          <a:srgbClr val="FA8AC7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2000" b="0" dirty="0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Проект А, </a:t>
                      </a:r>
                      <a:r>
                        <a:rPr lang="ru-RU" sz="2000" b="0" dirty="0" err="1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тыс.у.д.е</a:t>
                      </a:r>
                      <a:r>
                        <a:rPr lang="ru-RU" sz="2000" b="0" dirty="0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.</a:t>
                      </a:r>
                      <a:endParaRPr lang="ru-RU" sz="1800" b="0" dirty="0">
                        <a:solidFill>
                          <a:srgbClr val="FA8AC7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endParaRPr lang="ru-RU" sz="2000" b="0" dirty="0">
                        <a:solidFill>
                          <a:srgbClr val="FA8AC7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2000" b="0" dirty="0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Проект Б, </a:t>
                      </a:r>
                      <a:r>
                        <a:rPr lang="ru-RU" sz="2000" b="0" dirty="0" err="1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тыс.у.д.е</a:t>
                      </a:r>
                      <a:r>
                        <a:rPr lang="ru-RU" sz="2000" b="0" dirty="0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.</a:t>
                      </a:r>
                      <a:endParaRPr lang="ru-RU" sz="1800" b="0" dirty="0">
                        <a:solidFill>
                          <a:srgbClr val="FA8AC7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endParaRPr lang="ru-RU" sz="2000" b="0" dirty="0">
                        <a:solidFill>
                          <a:srgbClr val="FA8AC7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2000" b="0" dirty="0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Проект В, </a:t>
                      </a:r>
                      <a:r>
                        <a:rPr lang="ru-RU" sz="2000" b="0" dirty="0" err="1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тыс.у.д.е</a:t>
                      </a:r>
                      <a:r>
                        <a:rPr lang="ru-RU" sz="2000" b="0" dirty="0">
                          <a:solidFill>
                            <a:srgbClr val="FA8AC7"/>
                          </a:solidFill>
                          <a:effectLst/>
                          <a:latin typeface="Bahnschrift SemiBold" panose="020B0502040204020203" pitchFamily="34" charset="0"/>
                        </a:rPr>
                        <a:t>.</a:t>
                      </a:r>
                      <a:endParaRPr lang="ru-RU" sz="1800" b="0" dirty="0">
                        <a:solidFill>
                          <a:srgbClr val="FA8AC7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999444"/>
                  </a:ext>
                </a:extLst>
              </a:tr>
              <a:tr h="429261"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1.Инвестиции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endParaRPr lang="ru-RU" sz="2400" b="1" dirty="0">
                        <a:solidFill>
                          <a:srgbClr val="F96FBB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2400" b="1" dirty="0">
                          <a:solidFill>
                            <a:srgbClr val="F96FBB"/>
                          </a:solidFill>
                          <a:effectLst/>
                          <a:latin typeface="Bahnschrift SemiBold" panose="020B0502040204020203" pitchFamily="34" charset="0"/>
                        </a:rPr>
                        <a:t>84</a:t>
                      </a:r>
                      <a:endParaRPr lang="ru-RU" sz="2000" b="1" dirty="0">
                        <a:solidFill>
                          <a:srgbClr val="F96FBB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endParaRPr lang="ru-RU" sz="2400" b="1" dirty="0">
                        <a:solidFill>
                          <a:srgbClr val="F96FBB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2400" b="1" dirty="0">
                          <a:solidFill>
                            <a:srgbClr val="F96FBB"/>
                          </a:solidFill>
                          <a:effectLst/>
                          <a:latin typeface="Bahnschrift SemiBold" panose="020B0502040204020203" pitchFamily="34" charset="0"/>
                        </a:rPr>
                        <a:t>81</a:t>
                      </a:r>
                      <a:endParaRPr lang="ru-RU" sz="2000" b="1" dirty="0">
                        <a:solidFill>
                          <a:srgbClr val="F96FBB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endParaRPr lang="ru-RU" sz="2400" b="1" dirty="0">
                        <a:solidFill>
                          <a:srgbClr val="F96FBB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2400" b="1" dirty="0">
                          <a:solidFill>
                            <a:srgbClr val="F96FBB"/>
                          </a:solidFill>
                          <a:effectLst/>
                          <a:latin typeface="Bahnschrift SemiBold" panose="020B0502040204020203" pitchFamily="34" charset="0"/>
                        </a:rPr>
                        <a:t>78</a:t>
                      </a:r>
                      <a:endParaRPr lang="ru-RU" sz="2000" b="1" dirty="0">
                        <a:solidFill>
                          <a:srgbClr val="F96FBB"/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1500889"/>
                  </a:ext>
                </a:extLst>
              </a:tr>
              <a:tr h="571403"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2.Результат по годам:</a:t>
                      </a:r>
                    </a:p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1-й год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49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51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36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6898394"/>
                  </a:ext>
                </a:extLst>
              </a:tr>
              <a:tr h="429261"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2-ой год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35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43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27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6417630"/>
                  </a:ext>
                </a:extLst>
              </a:tr>
              <a:tr h="429261"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16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3-ий год</a:t>
                      </a:r>
                      <a:endParaRPr lang="ru-RU" sz="14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27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29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18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8976574"/>
                  </a:ext>
                </a:extLst>
              </a:tr>
              <a:tr h="429261"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16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4-ый год</a:t>
                      </a:r>
                      <a:endParaRPr lang="ru-RU" sz="14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19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17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   7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44985673"/>
                  </a:ext>
                </a:extLst>
              </a:tr>
              <a:tr h="429261"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160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5-ый год</a:t>
                      </a:r>
                      <a:endParaRPr lang="ru-RU" sz="14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14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5140421"/>
                  </a:ext>
                </a:extLst>
              </a:tr>
              <a:tr h="429261">
                <a:tc>
                  <a:txBody>
                    <a:bodyPr/>
                    <a:lstStyle/>
                    <a:p>
                      <a:pPr marR="14605" algn="just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Итого: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144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                   142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4605"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ahnschrift SemiBold" panose="020B0502040204020203" pitchFamily="34" charset="0"/>
                        </a:rPr>
                        <a:t>94</a:t>
                      </a:r>
                      <a:endParaRPr lang="ru-RU" sz="14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774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sz="72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роект А</a:t>
            </a:r>
            <a:endParaRPr lang="ru-RU" sz="7200" dirty="0">
              <a:solidFill>
                <a:srgbClr val="FA8AC7"/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-506186" y="1943754"/>
                <a:ext cx="12915900" cy="280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n w="22225"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𝑃𝑉</m:t>
                      </m:r>
                      <m:d>
                        <m:dPr>
                          <m:ctrlP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ru-RU" sz="2400" i="1">
                          <a:ln w="22225"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ln w="22225"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ln w="22225"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ln w="22225"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ln w="22225"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</m:oMath>
                  </m:oMathPara>
                </a14:m>
                <a:endParaRPr lang="ru-RU" dirty="0">
                  <a:ln w="22225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Bahnschrift Light" panose="020B0502040204020203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ln w="22225">
                                <a:noFill/>
                              </a:ln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ln w="22225">
                                        <a:noFill/>
                                      </a:ln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n w="22225">
                                    <a:noFill/>
                                  </a:ln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ru-RU" sz="2400" i="1">
                          <a:ln w="22225"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=44,55+43,8+54,09+12,98+8,69=164,11 тыс.у.д.е.</m:t>
                      </m:r>
                    </m:oMath>
                  </m:oMathPara>
                </a14:m>
                <a:endParaRPr lang="ru-RU" dirty="0">
                  <a:ln w="22225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Bahnschrift Light" panose="020B0502040204020203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000" i="1" dirty="0">
                    <a:ln w="22225">
                      <a:solidFill>
                        <a:schemeClr val="accent2">
                          <a:lumMod val="50000"/>
                        </a:schemeClr>
                      </a:solidFill>
                    </a:ln>
                    <a:solidFill>
                      <a:schemeClr val="accent5"/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400" dirty="0">
                  <a:ln w="222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5"/>
                  </a:solidFill>
                  <a:latin typeface="Bahnschrift SemiBold" panose="020B0502040204020203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6186" y="1943754"/>
                <a:ext cx="12915900" cy="28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280693" y="4239511"/>
                <a:ext cx="7630615" cy="575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2400" b="1" i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NPV(A)= PV</a:t>
                </a:r>
                <a:r>
                  <a:rPr lang="en-US" sz="2400" b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400" b="1" i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sz="2400" b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ln w="22225"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𝟏𝟔𝟒</m:t>
                    </m:r>
                    <m:r>
                      <a:rPr lang="en-US" sz="2400" b="1" i="1">
                        <a:ln w="22225"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1">
                        <a:ln w="22225"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a:rPr lang="en-US" sz="2400" b="1" i="1">
                        <a:ln w="22225"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-84</a:t>
                </a:r>
                <a:r>
                  <a:rPr lang="en-US" sz="2400" b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=80,11 </a:t>
                </a:r>
                <a:r>
                  <a:rPr lang="ru-RU" sz="2400" b="1" dirty="0" err="1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тыс</a:t>
                </a:r>
                <a:r>
                  <a:rPr lang="en-US" sz="2400" b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b="1" dirty="0" err="1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руб</a:t>
                </a:r>
                <a:r>
                  <a:rPr lang="en-US" sz="2400" b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sz="2400" b="1" i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NPV</a:t>
                </a:r>
                <a:r>
                  <a:rPr lang="en-US" sz="2400" b="1" dirty="0">
                    <a:ln w="22225">
                      <a:noFill/>
                    </a:ln>
                    <a:solidFill>
                      <a:schemeClr val="accent5">
                        <a:lumMod val="50000"/>
                      </a:schemeClr>
                    </a:solidFill>
                    <a:latin typeface="Bahnschrift SemiBold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&gt;0. </a:t>
                </a:r>
                <a:endParaRPr lang="ru-RU" sz="2400" b="1" dirty="0">
                  <a:ln w="22225">
                    <a:noFill/>
                  </a:ln>
                  <a:solidFill>
                    <a:schemeClr val="accent5">
                      <a:lumMod val="50000"/>
                    </a:schemeClr>
                  </a:solidFill>
                  <a:latin typeface="Bahnschrift SemiBold" panose="020B0502040204020203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93" y="4239511"/>
                <a:ext cx="7630615" cy="575286"/>
              </a:xfrm>
              <a:prstGeom prst="rect">
                <a:avLst/>
              </a:prstGeom>
              <a:blipFill rotWithShape="0">
                <a:blip r:embed="rId3"/>
                <a:stretch>
                  <a:fillRect l="-1198" b="-22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79614" y="5533423"/>
            <a:ext cx="12230100" cy="890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 w="22225">
                  <a:noFill/>
                </a:ln>
                <a:solidFill>
                  <a:srgbClr val="FA8AC7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окупится от двух до трех лет.</a:t>
            </a:r>
            <a:endParaRPr lang="ru-RU" sz="3200" b="1" dirty="0">
              <a:ln w="22225">
                <a:noFill/>
              </a:ln>
              <a:solidFill>
                <a:srgbClr val="FA8AC7"/>
              </a:solidFill>
              <a:latin typeface="Bahnschrift SemiBold SemiConden" panose="020B0502040204020203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614" y="5000408"/>
            <a:ext cx="4196983" cy="810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n w="22225">
                  <a:noFill/>
                </a:ln>
                <a:solidFill>
                  <a:srgbClr val="FA8AC7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принимается.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7721F9-3354-1923-DA7E-5215D275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653903"/>
            <a:ext cx="1320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40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sz="7200" dirty="0" smtClean="0">
                <a:solidFill>
                  <a:srgbClr val="FA8AC7"/>
                </a:solidFill>
                <a:latin typeface="Bahnschrift SemiBold SemiConden" panose="020B0502040204020203" pitchFamily="34" charset="0"/>
              </a:rPr>
              <a:t>роект Б</a:t>
            </a:r>
            <a:endParaRPr lang="ru-RU" sz="7200" dirty="0">
              <a:solidFill>
                <a:srgbClr val="FA8AC7"/>
              </a:solidFill>
              <a:latin typeface="Bahnschrift SemiBold SemiConden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-506186" y="2172934"/>
                <a:ext cx="12915900" cy="2400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d>
                        <m:d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Б</m:t>
                          </m:r>
                        </m:e>
                      </m:d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chemeClr val="accent5">
                      <a:lumMod val="50000"/>
                    </a:schemeClr>
                  </a:solidFill>
                  <a:latin typeface="Bahnschrift Light" panose="020B05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solidFill>
                                        <a:schemeClr val="accent5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1+0,1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800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ru-RU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=46,36+35,54+21,79+11,61+1,24=116,54 тыс.у.д.е.</m:t>
                      </m:r>
                    </m:oMath>
                  </m:oMathPara>
                </a14:m>
                <a:endParaRPr lang="ru-RU" sz="2800" dirty="0">
                  <a:solidFill>
                    <a:schemeClr val="accent5">
                      <a:lumMod val="50000"/>
                    </a:schemeClr>
                  </a:solidFill>
                  <a:latin typeface="Bahnschrift Light" panose="020B0502040204020203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endParaRPr lang="ru-RU" sz="2800" dirty="0">
                  <a:ln w="22225">
                    <a:solidFill>
                      <a:schemeClr val="accent2">
                        <a:lumMod val="50000"/>
                      </a:schemeClr>
                    </a:solidFill>
                  </a:ln>
                  <a:solidFill>
                    <a:schemeClr val="accent5"/>
                  </a:solidFill>
                  <a:latin typeface="Bahnschrift SemiBold" panose="020B0502040204020203" pitchFamily="34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6186" y="2172934"/>
                <a:ext cx="12915900" cy="240059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376072" y="4239511"/>
            <a:ext cx="7439857" cy="1005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NPV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(Б)=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PV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 -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IS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 = 116,54- 81= 35,54 тыс. руб., 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NPV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&gt;0. </a:t>
            </a:r>
            <a:endParaRPr lang="ru-RU" sz="2400" b="1" dirty="0">
              <a:ln w="22225">
                <a:noFill/>
              </a:ln>
              <a:solidFill>
                <a:schemeClr val="accent5">
                  <a:lumMod val="50000"/>
                </a:schemeClr>
              </a:solidFill>
              <a:latin typeface="Bahnschrift SemiBol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dirty="0">
              <a:ln w="22225">
                <a:noFill/>
              </a:ln>
              <a:solidFill>
                <a:schemeClr val="accent5">
                  <a:lumMod val="50000"/>
                </a:schemeClr>
              </a:solidFill>
              <a:latin typeface="Bahnschrift SemiBol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614" y="5533423"/>
            <a:ext cx="12230100" cy="890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 w="22225">
                  <a:noFill/>
                </a:ln>
                <a:solidFill>
                  <a:srgbClr val="FA8AC7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окупится от двух до трех лет.</a:t>
            </a:r>
            <a:endParaRPr lang="ru-RU" sz="3200" b="1" dirty="0">
              <a:ln w="22225">
                <a:noFill/>
              </a:ln>
              <a:solidFill>
                <a:srgbClr val="FA8AC7"/>
              </a:solidFill>
              <a:latin typeface="Bahnschrift SemiBold SemiConden" panose="020B0502040204020203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614" y="5000408"/>
            <a:ext cx="4196983" cy="810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n w="22225">
                  <a:noFill/>
                </a:ln>
                <a:solidFill>
                  <a:srgbClr val="FA8AC7"/>
                </a:solidFill>
                <a:latin typeface="Bahnschrift SemiBold SemiConden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принимается.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7721F9-3354-1923-DA7E-5215D2755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0" y="5653903"/>
            <a:ext cx="1320800" cy="132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08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t">
  <a:themeElements>
    <a:clrScheme name="01">
      <a:dk1>
        <a:srgbClr val="000000"/>
      </a:dk1>
      <a:lt1>
        <a:sysClr val="window" lastClr="FFFFFF"/>
      </a:lt1>
      <a:dk2>
        <a:srgbClr val="2D3436"/>
      </a:dk2>
      <a:lt2>
        <a:srgbClr val="DFE6E9"/>
      </a:lt2>
      <a:accent1>
        <a:srgbClr val="55EFC4"/>
      </a:accent1>
      <a:accent2>
        <a:srgbClr val="81ECEC"/>
      </a:accent2>
      <a:accent3>
        <a:srgbClr val="74B9FF"/>
      </a:accent3>
      <a:accent4>
        <a:srgbClr val="A29BFE"/>
      </a:accent4>
      <a:accent5>
        <a:srgbClr val="FAB1A0"/>
      </a:accent5>
      <a:accent6>
        <a:srgbClr val="FF7675"/>
      </a:accent6>
      <a:hlink>
        <a:srgbClr val="0563C1"/>
      </a:hlink>
      <a:folHlink>
        <a:srgbClr val="954F72"/>
      </a:folHlink>
    </a:clrScheme>
    <a:fontScheme name="Montserrat ExtraBold - Open Sans">
      <a:majorFont>
        <a:latin typeface="Montserrat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rra">
  <a:themeElements>
    <a:clrScheme name="Custom 3">
      <a:dk1>
        <a:srgbClr val="000000"/>
      </a:dk1>
      <a:lt1>
        <a:srgbClr val="FFFFFF"/>
      </a:lt1>
      <a:dk2>
        <a:srgbClr val="718DB2"/>
      </a:dk2>
      <a:lt2>
        <a:srgbClr val="FEFFFF"/>
      </a:lt2>
      <a:accent1>
        <a:srgbClr val="5E5E5E"/>
      </a:accent1>
      <a:accent2>
        <a:srgbClr val="E7E6E6"/>
      </a:accent2>
      <a:accent3>
        <a:srgbClr val="D7CDC8"/>
      </a:accent3>
      <a:accent4>
        <a:srgbClr val="AFA5A0"/>
      </a:accent4>
      <a:accent5>
        <a:srgbClr val="918787"/>
      </a:accent5>
      <a:accent6>
        <a:srgbClr val="556969"/>
      </a:accent6>
      <a:hlink>
        <a:srgbClr val="3758C1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52465EB-EA2D-438E-BD5E-BDEE67FCAE96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466</Words>
  <Application>Microsoft Office PowerPoint</Application>
  <PresentationFormat>Широкоэкранный</PresentationFormat>
  <Paragraphs>133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Arial</vt:lpstr>
      <vt:lpstr>Bahnschrift Light</vt:lpstr>
      <vt:lpstr>Bahnschrift Light Condensed</vt:lpstr>
      <vt:lpstr>Bahnschrift SemiBold</vt:lpstr>
      <vt:lpstr>Bahnschrift SemiBold SemiConden</vt:lpstr>
      <vt:lpstr>Bahnschrift SemiCondensed</vt:lpstr>
      <vt:lpstr>Calibri</vt:lpstr>
      <vt:lpstr>Calibri SemiBold</vt:lpstr>
      <vt:lpstr>Cambria Math</vt:lpstr>
      <vt:lpstr>Montserrat ExtraBold</vt:lpstr>
      <vt:lpstr>MS Mincho</vt:lpstr>
      <vt:lpstr>Open Sans</vt:lpstr>
      <vt:lpstr>Poppins</vt:lpstr>
      <vt:lpstr>Roboto</vt:lpstr>
      <vt:lpstr>Times New Roman</vt:lpstr>
      <vt:lpstr>Mint</vt:lpstr>
      <vt:lpstr>Terra</vt:lpstr>
      <vt:lpstr>Презентация PowerPoint</vt:lpstr>
      <vt:lpstr>Презентация PowerPoint</vt:lpstr>
      <vt:lpstr>Ассортимент продукции</vt:lpstr>
      <vt:lpstr>Торты и эклеры</vt:lpstr>
      <vt:lpstr>Пирожные         и круассаны</vt:lpstr>
      <vt:lpstr>Кексы        и мини-десерты</vt:lpstr>
      <vt:lpstr>Презентация PowerPoint</vt:lpstr>
      <vt:lpstr>проект А</vt:lpstr>
      <vt:lpstr>проект Б</vt:lpstr>
      <vt:lpstr>проект В</vt:lpstr>
      <vt:lpstr>Презентация PowerPoint</vt:lpstr>
      <vt:lpstr>Презентация PowerPoint</vt:lpstr>
      <vt:lpstr>CANDYFLOSS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2024-10-24T07:30:56Z</dcterms:created>
  <dcterms:modified xsi:type="dcterms:W3CDTF">2024-10-25T06:19:24Z</dcterms:modified>
</cp:coreProperties>
</file>