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октябрь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</a:t>
            </a:r>
            <a:r>
              <a:rPr lang="ru-RU" sz="1500" i="1" dirty="0" smtClean="0"/>
              <a:t>другие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 smtClean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Молчановых-Ивашиных </a:t>
            </a:r>
            <a:br>
              <a:rPr lang="ru-RU" sz="1400" dirty="0" smtClean="0"/>
            </a:br>
            <a:r>
              <a:rPr lang="ru-RU" sz="1400" dirty="0" smtClean="0"/>
              <a:t>(Минский моторный завод) — </a:t>
            </a:r>
            <a:r>
              <a:rPr lang="ru-RU" sz="1600" b="1" dirty="0" smtClean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 smtClean="0"/>
              <a:t>Хамицевичей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(Минский автомобильный завод) — </a:t>
            </a:r>
            <a:r>
              <a:rPr lang="ru-RU" sz="1600" b="1" dirty="0" smtClean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</a:t>
            </a:r>
            <a:r>
              <a:rPr lang="ru-RU" sz="1400" i="1" dirty="0" smtClean="0">
                <a:solidFill>
                  <a:schemeClr val="bg1"/>
                </a:solidFill>
              </a:rPr>
              <a:t>Беларуси,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en-US" sz="1400" i="1" dirty="0" smtClean="0">
                <a:solidFill>
                  <a:schemeClr val="bg1"/>
                </a:solidFill>
              </a:rPr>
              <a:t>I</a:t>
            </a:r>
            <a:r>
              <a:rPr lang="ru-RU" sz="1400" i="1" dirty="0" smtClean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ролей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 smtClean="0"/>
              <a:t>83,1</a:t>
            </a:r>
            <a:r>
              <a:rPr lang="ru-RU" sz="1400" b="1" dirty="0"/>
              <a:t>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</a:t>
            </a:r>
            <a:r>
              <a:rPr lang="ru-RU" sz="1400" dirty="0" smtClean="0"/>
              <a:t>вместе;</a:t>
            </a:r>
            <a:endParaRPr lang="ru-RU" sz="1400" dirty="0"/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</a:t>
            </a:r>
            <a:r>
              <a:rPr lang="ru-RU" sz="1400" dirty="0" smtClean="0"/>
              <a:t>детей.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 smtClean="0"/>
              <a:t>97,3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</a:t>
            </a:r>
            <a:r>
              <a:rPr lang="ru-RU" sz="1400" dirty="0" smtClean="0"/>
              <a:t>моделью.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 smtClean="0"/>
              <a:t>47,7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 smtClean="0"/>
              <a:t>забота </a:t>
            </a:r>
            <a:r>
              <a:rPr lang="ru-RU" sz="1400" i="1" dirty="0"/>
              <a:t>о доме и детях — задача </a:t>
            </a:r>
            <a:r>
              <a:rPr lang="ru-RU" sz="1400" i="1" dirty="0" smtClean="0"/>
              <a:t>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 smtClean="0"/>
              <a:t>материальное </a:t>
            </a:r>
            <a:r>
              <a:rPr lang="ru-RU" sz="1400" i="1" dirty="0"/>
              <a:t>обеспечение — обязанность </a:t>
            </a:r>
            <a:r>
              <a:rPr lang="ru-RU" sz="1400" i="1" dirty="0" smtClean="0"/>
              <a:t>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</a:t>
            </a:r>
            <a:r>
              <a:rPr lang="ru-RU" sz="1400" i="1" dirty="0" smtClean="0"/>
              <a:t>обеспечение — </a:t>
            </a:r>
            <a:r>
              <a:rPr lang="ru-RU" sz="1400" i="1" dirty="0"/>
              <a:t>общая </a:t>
            </a:r>
            <a:r>
              <a:rPr lang="ru-RU" sz="1400" i="1" dirty="0" smtClean="0"/>
              <a:t>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Сократилось </a:t>
            </a:r>
            <a:r>
              <a:rPr lang="ru-RU" sz="1700" dirty="0" smtClean="0"/>
              <a:t>количество воспитанников интернатов </a:t>
            </a:r>
            <a:r>
              <a:rPr lang="ru-RU" sz="1700" b="1" dirty="0" smtClean="0"/>
              <a:t>более чем </a:t>
            </a:r>
            <a:r>
              <a:rPr lang="ru-RU" sz="1700" b="1" dirty="0"/>
              <a:t>на </a:t>
            </a:r>
            <a:r>
              <a:rPr lang="ru-RU" sz="1700" b="1" dirty="0" smtClean="0"/>
              <a:t>70%</a:t>
            </a:r>
            <a:endParaRPr lang="ru-RU" sz="1700" dirty="0"/>
          </a:p>
          <a:p>
            <a:r>
              <a:rPr lang="ru-RU" b="1" dirty="0" smtClean="0">
                <a:solidFill>
                  <a:srgbClr val="0A0A7C"/>
                </a:solidFill>
              </a:rPr>
              <a:t>СЕМЕЙНОЕ УСТРОЙСТВО ДЕТЕЙ-СИРОТ</a:t>
            </a:r>
            <a:endParaRPr lang="ru-RU" b="1" dirty="0">
              <a:solidFill>
                <a:srgbClr val="0A0A7C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</a:t>
            </a:r>
            <a:r>
              <a:rPr lang="ru-RU" sz="1700" dirty="0" smtClean="0"/>
              <a:t>семьях (опекунские, приемные семьи)</a:t>
            </a:r>
            <a:endParaRPr lang="ru-RU" sz="1700" dirty="0"/>
          </a:p>
          <a:p>
            <a:pPr>
              <a:lnSpc>
                <a:spcPts val="1900"/>
              </a:lnSpc>
            </a:pPr>
            <a:r>
              <a:rPr lang="ru-RU" sz="1700" b="1" dirty="0" smtClean="0"/>
              <a:t>2 </a:t>
            </a:r>
            <a:r>
              <a:rPr lang="ru-RU" sz="1700" b="1" dirty="0"/>
              <a:t>000+</a:t>
            </a:r>
            <a:r>
              <a:rPr lang="ru-RU" sz="1700" dirty="0"/>
              <a:t> детей в </a:t>
            </a:r>
            <a:r>
              <a:rPr lang="ru-RU" sz="1700" dirty="0" smtClean="0"/>
              <a:t>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 smtClean="0"/>
              <a:t>(</a:t>
            </a:r>
            <a:r>
              <a:rPr lang="ru-RU" sz="1700" dirty="0"/>
              <a:t>I квартал 2025 г.</a:t>
            </a:r>
            <a:r>
              <a:rPr lang="ru-RU" sz="1700" dirty="0" smtClean="0"/>
              <a:t>)</a:t>
            </a:r>
            <a:endParaRPr lang="ru-RU" sz="1700" dirty="0"/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Рекомендуем к просмотру художественно-публицистическую киноленту </a:t>
            </a:r>
            <a:r>
              <a:rPr lang="ru-RU" sz="1300" b="1" dirty="0"/>
              <a:t>«Мамино письмо</a:t>
            </a:r>
            <a:r>
              <a:rPr lang="ru-RU" sz="1300" b="1" dirty="0" smtClean="0"/>
              <a:t>», в которой поднимаются сложные и жизненно важные темы </a:t>
            </a:r>
            <a:r>
              <a:rPr lang="ru-RU" sz="1300" b="1" dirty="0"/>
              <a:t/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</a:t>
            </a:r>
            <a:r>
              <a:rPr lang="ru-RU" sz="1600" dirty="0" smtClean="0"/>
              <a:t>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</a:t>
            </a:r>
            <a:r>
              <a:rPr lang="ru-RU" sz="1600" dirty="0" smtClean="0"/>
              <a:t>.)</a:t>
            </a:r>
          </a:p>
          <a:p>
            <a:pPr>
              <a:lnSpc>
                <a:spcPct val="97000"/>
              </a:lnSpc>
            </a:pPr>
            <a:r>
              <a:rPr lang="ru-RU" sz="1600" b="1" dirty="0" smtClean="0"/>
              <a:t>11 видов государственных пособий</a:t>
            </a:r>
            <a:r>
              <a:rPr lang="ru-RU" sz="1600" dirty="0" smtClean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Трудовые</a:t>
            </a:r>
            <a:r>
              <a:rPr lang="ru-RU" sz="1600" dirty="0"/>
              <a:t>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Адресная </a:t>
            </a:r>
            <a:r>
              <a:rPr lang="ru-RU" sz="1600" dirty="0"/>
              <a:t>социальная помощь нуждающимся </a:t>
            </a:r>
            <a:r>
              <a:rPr lang="ru-RU" sz="1600" dirty="0" smtClean="0"/>
              <a:t>семьям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МНОГОДЕТНЫЕ </a:t>
            </a:r>
            <a:r>
              <a:rPr lang="ru-RU" sz="4000" b="1" dirty="0" smtClean="0">
                <a:solidFill>
                  <a:schemeClr val="bg1"/>
                </a:solidFill>
              </a:rPr>
              <a:t>СЕМЬИ </a:t>
            </a:r>
            <a:r>
              <a:rPr lang="ru-RU" sz="3000" b="1" dirty="0" smtClean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19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 smtClean="0">
                <a:solidFill>
                  <a:schemeClr val="bg1"/>
                </a:solidFill>
              </a:rPr>
              <a:t>Гостевые </a:t>
            </a:r>
            <a:r>
              <a:rPr lang="ru-RU" sz="1870" dirty="0">
                <a:solidFill>
                  <a:schemeClr val="bg1"/>
                </a:solidFill>
              </a:rPr>
              <a:t>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Рост </a:t>
            </a:r>
            <a:r>
              <a:rPr lang="ru-RU" sz="1870" dirty="0">
                <a:solidFill>
                  <a:schemeClr val="bg1"/>
                </a:solidFill>
              </a:rPr>
              <a:t>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Германия</a:t>
            </a:r>
            <a:r>
              <a:rPr lang="ru-RU" sz="1870" dirty="0">
                <a:solidFill>
                  <a:schemeClr val="bg1"/>
                </a:solidFill>
              </a:rPr>
              <a:t>: </a:t>
            </a:r>
            <a:r>
              <a:rPr lang="ru-RU" sz="1870" dirty="0" smtClean="0">
                <a:solidFill>
                  <a:schemeClr val="bg1"/>
                </a:solidFill>
              </a:rPr>
              <a:t>нетрадиционные </a:t>
            </a:r>
            <a:r>
              <a:rPr lang="ru-RU" sz="1870" dirty="0">
                <a:solidFill>
                  <a:schemeClr val="bg1"/>
                </a:solidFill>
              </a:rPr>
              <a:t>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Испания</a:t>
            </a:r>
            <a:r>
              <a:rPr lang="ru-RU" sz="1870" dirty="0">
                <a:solidFill>
                  <a:schemeClr val="bg1"/>
                </a:solidFill>
              </a:rPr>
              <a:t>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ГРЕЦИЯ:</a:t>
            </a:r>
            <a:endParaRPr lang="ru-RU" sz="1600" dirty="0" smtClean="0"/>
          </a:p>
          <a:p>
            <a:r>
              <a:rPr lang="ru-RU" sz="1600" dirty="0" smtClean="0"/>
              <a:t>23</a:t>
            </a:r>
            <a:r>
              <a:rPr lang="ru-RU" sz="1600" dirty="0"/>
              <a:t>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</a:t>
            </a:r>
            <a:r>
              <a:rPr lang="ru-RU" sz="1600" dirty="0"/>
              <a:t>семьи</a:t>
            </a:r>
          </a:p>
          <a:p>
            <a:r>
              <a:rPr lang="ru-RU" sz="1600" b="1" dirty="0" smtClean="0"/>
              <a:t>ШВЕЦИЯ:</a:t>
            </a:r>
            <a:endParaRPr lang="ru-RU" sz="1600" dirty="0" smtClean="0"/>
          </a:p>
          <a:p>
            <a:r>
              <a:rPr lang="ru-RU" sz="1600" dirty="0" smtClean="0"/>
              <a:t>Закрытие </a:t>
            </a:r>
            <a:r>
              <a:rPr lang="ru-RU" sz="1600" dirty="0"/>
              <a:t>каждого 10-го детсада из-за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низкой </a:t>
            </a:r>
            <a:r>
              <a:rPr lang="ru-RU" sz="1600" dirty="0"/>
              <a:t>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 smtClean="0"/>
              <a:t>ЛАТВИЯ:</a:t>
            </a:r>
            <a:endParaRPr lang="ru-RU" sz="1600" dirty="0" smtClean="0"/>
          </a:p>
          <a:p>
            <a:r>
              <a:rPr lang="ru-RU" sz="1600" dirty="0" smtClean="0"/>
              <a:t>Ежегодная </a:t>
            </a:r>
            <a:r>
              <a:rPr lang="ru-RU" sz="1600" dirty="0"/>
              <a:t>убыль населения как средний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город; к </a:t>
            </a:r>
            <a:r>
              <a:rPr lang="ru-RU" sz="1600" dirty="0"/>
              <a:t>2070 </a:t>
            </a:r>
            <a:r>
              <a:rPr lang="ru-RU" sz="1600" dirty="0" smtClean="0"/>
              <a:t>году будет проживать </a:t>
            </a:r>
            <a:r>
              <a:rPr lang="ru-RU" sz="1600" dirty="0"/>
              <a:t>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Церемония </a:t>
            </a:r>
            <a:r>
              <a:rPr lang="ru-RU" sz="1400" i="1" dirty="0">
                <a:solidFill>
                  <a:schemeClr val="bg1"/>
                </a:solidFill>
              </a:rPr>
              <a:t>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ЕЖЕГОДНЫЕ КОНКУРСЫ И ПРОЕКТЫ:</a:t>
            </a:r>
          </a:p>
          <a:p>
            <a:r>
              <a:rPr lang="ru-RU" sz="1400" dirty="0" smtClean="0"/>
              <a:t>«Моя семья </a:t>
            </a:r>
            <a:r>
              <a:rPr lang="ru-RU" sz="1400" dirty="0"/>
              <a:t>– </a:t>
            </a:r>
            <a:r>
              <a:rPr lang="ru-RU" sz="1400" dirty="0" smtClean="0"/>
              <a:t>моя страна</a:t>
            </a:r>
            <a:r>
              <a:rPr lang="ru-RU" sz="1400" dirty="0"/>
              <a:t>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</a:t>
            </a:r>
            <a:r>
              <a:rPr lang="ru-RU" sz="1400" dirty="0" smtClean="0"/>
              <a:t>(ОО «БРСМ»)</a:t>
            </a:r>
            <a:endParaRPr lang="ru-RU" sz="1400" dirty="0"/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</a:t>
            </a:r>
            <a:r>
              <a:rPr lang="ru-RU" sz="1400" dirty="0" smtClean="0"/>
              <a:t>(</a:t>
            </a:r>
            <a:r>
              <a:rPr lang="ru-RU" sz="1400" dirty="0" err="1" smtClean="0"/>
              <a:t>Мининформ</a:t>
            </a:r>
            <a:r>
              <a:rPr lang="ru-RU" sz="1400" dirty="0" smtClean="0"/>
              <a:t>, ОО «БСЖ») и др.</a:t>
            </a:r>
            <a:endParaRPr lang="ru-RU" sz="1400" dirty="0"/>
          </a:p>
          <a:p>
            <a:r>
              <a:rPr lang="ru-RU" sz="1400" b="1" dirty="0" smtClean="0"/>
              <a:t>КРУПНЫЕ ФОРУМЫ И ФЕСТИВАЛИ:</a:t>
            </a:r>
            <a:endParaRPr lang="ru-RU" sz="1400" b="1" dirty="0"/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</a:t>
            </a:r>
            <a:r>
              <a:rPr lang="ru-RU" sz="1400" dirty="0" smtClean="0"/>
              <a:t>!»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</a:t>
            </a:r>
            <a:r>
              <a:rPr lang="ru-RU" dirty="0" smtClean="0"/>
              <a:t>в конкурсе принимали участие</a:t>
            </a:r>
            <a:br>
              <a:rPr lang="ru-RU" dirty="0" smtClean="0"/>
            </a:br>
            <a:r>
              <a:rPr lang="ru-RU" dirty="0" smtClean="0"/>
              <a:t>более </a:t>
            </a:r>
            <a:r>
              <a:rPr lang="ru-RU" dirty="0"/>
              <a:t>400 семей со всей </a:t>
            </a:r>
            <a:r>
              <a:rPr lang="ru-RU" dirty="0" smtClean="0"/>
              <a:t>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6456</TotalTime>
  <Words>368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Учетная запись Майкрософт</cp:lastModifiedBy>
  <cp:revision>338</cp:revision>
  <dcterms:created xsi:type="dcterms:W3CDTF">2024-07-24T10:48:12Z</dcterms:created>
  <dcterms:modified xsi:type="dcterms:W3CDTF">2025-10-15T08:38:15Z</dcterms:modified>
</cp:coreProperties>
</file>