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405" r:id="rId2"/>
    <p:sldId id="411" r:id="rId3"/>
    <p:sldId id="256" r:id="rId4"/>
    <p:sldId id="378" r:id="rId5"/>
    <p:sldId id="414" r:id="rId6"/>
    <p:sldId id="415" r:id="rId7"/>
    <p:sldId id="416" r:id="rId8"/>
    <p:sldId id="417" r:id="rId9"/>
    <p:sldId id="418" r:id="rId10"/>
    <p:sldId id="419" r:id="rId11"/>
    <p:sldId id="392" r:id="rId12"/>
    <p:sldId id="412" r:id="rId13"/>
    <p:sldId id="413" r:id="rId14"/>
    <p:sldId id="420" r:id="rId15"/>
    <p:sldId id="380" r:id="rId16"/>
    <p:sldId id="422" r:id="rId17"/>
    <p:sldId id="441" r:id="rId18"/>
    <p:sldId id="423" r:id="rId19"/>
    <p:sldId id="390" r:id="rId20"/>
    <p:sldId id="424" r:id="rId21"/>
    <p:sldId id="421" r:id="rId22"/>
    <p:sldId id="425" r:id="rId23"/>
    <p:sldId id="426" r:id="rId24"/>
    <p:sldId id="404" r:id="rId25"/>
    <p:sldId id="427" r:id="rId26"/>
    <p:sldId id="428" r:id="rId27"/>
    <p:sldId id="429" r:id="rId28"/>
    <p:sldId id="393" r:id="rId29"/>
    <p:sldId id="430" r:id="rId30"/>
    <p:sldId id="431" r:id="rId31"/>
    <p:sldId id="432" r:id="rId32"/>
    <p:sldId id="433" r:id="rId33"/>
    <p:sldId id="394" r:id="rId34"/>
    <p:sldId id="395" r:id="rId35"/>
    <p:sldId id="442" r:id="rId36"/>
    <p:sldId id="443" r:id="rId37"/>
    <p:sldId id="434" r:id="rId38"/>
    <p:sldId id="436" r:id="rId39"/>
    <p:sldId id="437" r:id="rId40"/>
    <p:sldId id="438" r:id="rId41"/>
    <p:sldId id="439" r:id="rId42"/>
    <p:sldId id="400" r:id="rId43"/>
    <p:sldId id="402" r:id="rId44"/>
    <p:sldId id="397" r:id="rId45"/>
    <p:sldId id="440" r:id="rId46"/>
    <p:sldId id="435" r:id="rId47"/>
    <p:sldId id="444" r:id="rId48"/>
    <p:sldId id="403" r:id="rId49"/>
    <p:sldId id="445" r:id="rId50"/>
    <p:sldId id="401" r:id="rId51"/>
    <p:sldId id="408" r:id="rId52"/>
    <p:sldId id="407" r:id="rId53"/>
    <p:sldId id="410" r:id="rId54"/>
    <p:sldId id="409" r:id="rId55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2C7F"/>
    <a:srgbClr val="0A0A7C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4" autoAdjust="0"/>
    <p:restoredTop sz="94660"/>
  </p:normalViewPr>
  <p:slideViewPr>
    <p:cSldViewPr showGuides="1">
      <p:cViewPr varScale="1">
        <p:scale>
          <a:sx n="111" d="100"/>
          <a:sy n="111" d="100"/>
        </p:scale>
        <p:origin x="634" y="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A689E-BF25-459B-AC17-D0F562D79EC2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2330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483518"/>
            <a:ext cx="705678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Назовите</a:t>
            </a:r>
          </a:p>
          <a:p>
            <a:pPr algn="ctr"/>
            <a:r>
              <a:rPr lang="ru-RU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 фактора</a:t>
            </a:r>
            <a:r>
              <a:rPr lang="ru-RU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ctr"/>
            <a:r>
              <a:rPr lang="ru-RU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прямо влияющих </a:t>
            </a:r>
          </a:p>
          <a:p>
            <a:pPr algn="ctr"/>
            <a:r>
              <a:rPr lang="ru-RU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жизни</a:t>
            </a:r>
            <a:endParaRPr lang="ru-RU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725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90643" y="411510"/>
            <a:ext cx="820891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b="1" dirty="0" smtClean="0">
                <a:solidFill>
                  <a:srgbClr val="182C7F"/>
                </a:solidFill>
              </a:rPr>
              <a:t>ПРИОРИТЕТЫ ПРОГРАММЫ-2030</a:t>
            </a:r>
            <a:endParaRPr lang="ru-RU" sz="2500" b="1" dirty="0">
              <a:solidFill>
                <a:srgbClr val="182C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3101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9537"/>
            <a:ext cx="4013938" cy="5155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Скругленный прямоугольник 7"/>
          <p:cNvSpPr/>
          <p:nvPr/>
        </p:nvSpPr>
        <p:spPr>
          <a:xfrm>
            <a:off x="3275856" y="663640"/>
            <a:ext cx="5461388" cy="2268150"/>
          </a:xfrm>
          <a:prstGeom prst="roundRect">
            <a:avLst>
              <a:gd name="adj" fmla="val 5285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4220123" y="843558"/>
            <a:ext cx="441216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ЭКОЛОГИЧЕСКАЯ КУЛЬТУРА – ОТВЕТСТВЕННОСТЬ КАЖДОГО</a:t>
            </a:r>
            <a:endParaRPr lang="ru-RU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707904" y="884226"/>
            <a:ext cx="180020" cy="17595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4236744" y="3075806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002060"/>
                </a:solidFill>
              </a:rPr>
              <a:t>Единый день </a:t>
            </a:r>
            <a:br>
              <a:rPr lang="ru-RU" sz="2300" b="1" dirty="0">
                <a:solidFill>
                  <a:srgbClr val="002060"/>
                </a:solidFill>
              </a:rPr>
            </a:br>
            <a:r>
              <a:rPr lang="ru-RU" sz="2300" b="1" dirty="0">
                <a:solidFill>
                  <a:srgbClr val="002060"/>
                </a:solidFill>
              </a:rPr>
              <a:t>информирования населения </a:t>
            </a:r>
            <a:r>
              <a:rPr lang="ru-RU" sz="2300" b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3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4781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август 2026 г.</a:t>
            </a: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95535" y="339502"/>
            <a:ext cx="6503659" cy="10356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ru-RU" sz="4500" b="1" dirty="0">
                <a:solidFill>
                  <a:schemeClr val="accent3">
                    <a:lumMod val="50000"/>
                  </a:schemeClr>
                </a:solidFill>
              </a:rPr>
              <a:t>ЛЕСНЫЕ УГОДЬЯ </a:t>
            </a:r>
            <a:r>
              <a:rPr lang="ru-RU" sz="3900" b="1" dirty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sz="3900" b="1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3900" b="1" dirty="0">
                <a:solidFill>
                  <a:schemeClr val="accent3">
                    <a:lumMod val="50000"/>
                  </a:schemeClr>
                </a:solidFill>
              </a:rPr>
              <a:t>БЕЛАРУСИ И ИХ ОХРАНА</a:t>
            </a:r>
          </a:p>
        </p:txBody>
      </p:sp>
    </p:spTree>
    <p:extLst>
      <p:ext uri="{BB962C8B-B14F-4D97-AF65-F5344CB8AC3E}">
        <p14:creationId xmlns:p14="http://schemas.microsoft.com/office/powerpoint/2010/main" val="3592700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411510"/>
            <a:ext cx="748883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Территория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Минской области на 37% 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покрыта лесом – это сочетание хвойных лесов восточноевропейского </a:t>
            </a:r>
            <a:b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 широколиственных лесов западноевропейского </a:t>
            </a:r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типа</a:t>
            </a:r>
          </a:p>
          <a:p>
            <a:pPr algn="ctr"/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Логойском, Борисовском, Березинском, </a:t>
            </a:r>
            <a:r>
              <a:rPr lang="ru-RU" sz="28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Стародорожском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и Крупском районах лесистость достигает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45–50%.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592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483518"/>
            <a:ext cx="727280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Проблема </a:t>
            </a:r>
          </a:p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несанкционированные свалки </a:t>
            </a:r>
          </a:p>
          <a:p>
            <a:pPr algn="ctr"/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За </a:t>
            </a: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последние пять лет объем вывозимого из лесов </a:t>
            </a:r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мусора </a:t>
            </a:r>
            <a:r>
              <a:rPr lang="ru-RU" sz="4000" b="1" dirty="0" smtClean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вырос вдвое</a:t>
            </a:r>
            <a:endParaRPr lang="ru-RU" sz="4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180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555526"/>
            <a:ext cx="691276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spcAft>
                <a:spcPts val="0"/>
              </a:spcAft>
            </a:pPr>
            <a:r>
              <a:rPr lang="ru-RU" sz="3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Беларусь является </a:t>
            </a:r>
            <a:r>
              <a:rPr lang="ru-RU" sz="36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одним</a:t>
            </a:r>
          </a:p>
          <a:p>
            <a:pPr indent="450215" algn="ctr">
              <a:spcAft>
                <a:spcPts val="0"/>
              </a:spcAft>
            </a:pPr>
            <a:r>
              <a:rPr lang="ru-RU" sz="36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из мировых </a:t>
            </a:r>
            <a:r>
              <a:rPr lang="ru-RU" sz="36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лидеров</a:t>
            </a:r>
          </a:p>
          <a:p>
            <a:pPr indent="450215" algn="ctr">
              <a:spcAft>
                <a:spcPts val="0"/>
              </a:spcAft>
            </a:pPr>
            <a:r>
              <a:rPr lang="ru-RU" sz="36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 </a:t>
            </a:r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восстановлению </a:t>
            </a:r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болот</a:t>
            </a:r>
          </a:p>
          <a:p>
            <a:pPr indent="450215" algn="ctr">
              <a:spcAft>
                <a:spcPts val="0"/>
              </a:spcAft>
            </a:pPr>
            <a:r>
              <a:rPr lang="ru-RU" sz="36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 обладает крупнейшими в Европе естественными низинными болотами и обводненными поймами.</a:t>
            </a:r>
            <a:endParaRPr lang="ru-RU" sz="28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5179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627534"/>
            <a:ext cx="799288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Долгое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время болота считались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«бесполезными» землями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пытались осушить. Однако современная экология признает их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одними из самых ценных и критически важных экосистем на планете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наряду с тропическими лесами. Водно-болотные угодья занимают всего около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6% суши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но выполняют глобальные биосферные функции</a:t>
            </a:r>
          </a:p>
        </p:txBody>
      </p:sp>
    </p:spTree>
    <p:extLst>
      <p:ext uri="{BB962C8B-B14F-4D97-AF65-F5344CB8AC3E}">
        <p14:creationId xmlns:p14="http://schemas.microsoft.com/office/powerpoint/2010/main" val="15037087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95486"/>
            <a:ext cx="849694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Климатический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щит: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Болота поглощают углекислый газ и консервируют его в виде торфа. Они удерживают в разы больше углерода, чем леса аналогичной площади, сдерживая глобальное потепление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Природный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фильтр: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Торф и мох сфагнум работают как мощный очиститель. Они задерживают токсины, тяжелые металлы, пыль и вредную химию, очищая проходящую через них воду.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Гигантская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губка: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Болота регулируют водный баланс континентов. Во время паводков они впитывают излишки влаги (спасая от наводнений), а в засуху постепенно отдают воду, питая истоки рек и ручьев.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Дом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редких видов: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Это труднопроходимые убежища дикой природы. Болота жизненно необходимы для гнездования перелетных птиц (журавлей, цапель) и произрастания уникальных растений (клюква, морошка, росянка).</a:t>
            </a:r>
            <a:endParaRPr lang="ru-RU" sz="2000" b="0" u="none" strike="noStrike" dirty="0"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8262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39502"/>
            <a:ext cx="8640960" cy="39036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60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Проводится системная работа по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повторному заболачиванию территорий бывших торфяников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что позволяет не только восстановить болотные экосистемы, но и поддерживать водный режим рек, улучшать условия произрастания лесов, а также существенно снижает риски пожаров и сохраняет места обитания диких животных. 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lnSpc>
                <a:spcPts val="1400"/>
              </a:lnSpc>
              <a:spcAft>
                <a:spcPts val="600"/>
              </a:spcAft>
            </a:pPr>
            <a:r>
              <a:rPr lang="ru-RU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Справочно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На территории Минской области –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1 348 болот 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общей площадью около 863 тыс. га. К настоящему моменту уже проведено повторное заболачивание осушенных торфяников и восстановление гидрологического режима нарушенных болот на площади более 80 тыс. га.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35856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79512" y="339502"/>
            <a:ext cx="72728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ru-RU" sz="3400" b="1" dirty="0">
                <a:solidFill>
                  <a:schemeClr val="accent3">
                    <a:lumMod val="50000"/>
                  </a:schemeClr>
                </a:solidFill>
              </a:rPr>
              <a:t>ЖИВОТНЫЙ МИР И ЕГО ОХРАНА</a:t>
            </a:r>
          </a:p>
        </p:txBody>
      </p:sp>
    </p:spTree>
    <p:extLst>
      <p:ext uri="{BB962C8B-B14F-4D97-AF65-F5344CB8AC3E}">
        <p14:creationId xmlns:p14="http://schemas.microsoft.com/office/powerpoint/2010/main" val="331667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411510"/>
            <a:ext cx="8229600" cy="3394472"/>
          </a:xfrm>
        </p:spPr>
        <p:txBody>
          <a:bodyPr>
            <a:normAutofit lnSpcReduction="10000"/>
          </a:bodyPr>
          <a:lstStyle/>
          <a:p>
            <a:endParaRPr lang="ru-RU" dirty="0" smtClean="0"/>
          </a:p>
          <a:p>
            <a:pPr marL="0" indent="0" algn="ctr">
              <a:buNone/>
            </a:pPr>
            <a:r>
              <a:rPr lang="ru-RU" sz="16600" dirty="0" err="1" smtClean="0">
                <a:solidFill>
                  <a:srgbClr val="FF0000"/>
                </a:solidFill>
              </a:rPr>
              <a:t>оопт</a:t>
            </a:r>
            <a:endParaRPr lang="ru-RU" sz="16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4245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699542"/>
            <a:ext cx="7992888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ts val="1400"/>
              </a:lnSpc>
              <a:spcAft>
                <a:spcPts val="600"/>
              </a:spcAft>
            </a:pP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 территории Минской области передано под охрану землепользователям 1474 места обитания диких животных и произрастания дикорастущих растений, относящихся к видам, включенным в Красную книгу Республики, а также 286 типичных и (или) редких природных ландшафта </a:t>
            </a:r>
            <a:b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 биотопа на общей площади 19 868,98 га. 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60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Сохранение около 90% видов животных и растений, включенных </a:t>
            </a:r>
            <a:b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Красную книгу, обеспечивают особо охраняемые природные территории (далее –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ООПТ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),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количество которых целенаправленно наращивается. 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lnSpc>
                <a:spcPts val="1400"/>
              </a:lnSpc>
              <a:spcAft>
                <a:spcPts val="0"/>
              </a:spcAft>
            </a:pPr>
            <a:r>
              <a:rPr lang="ru-RU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Справочно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В Минской области расположено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280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ООПТ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общей площадью более 298,1 тыс. га, что составляет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7,5 процента 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от общей площади области. 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lnSpc>
                <a:spcPts val="1400"/>
              </a:lnSpc>
              <a:spcAft>
                <a:spcPts val="0"/>
              </a:spcAft>
            </a:pP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 территории региона расположено </a:t>
            </a:r>
            <a: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22 заказника республиканского 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значения, </a:t>
            </a:r>
            <a: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51 заказник местного значения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84 памятника природы республиканского значения и 121 памятник природы местного значения, </a:t>
            </a:r>
            <a:b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 заповедник (Березинский),1 национальный парк (</a:t>
            </a:r>
            <a:r>
              <a:rPr lang="ru-RU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Нарочанский</a:t>
            </a:r>
            <a: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  <a:endParaRPr lang="ru-RU" sz="16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23427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267494"/>
            <a:ext cx="792088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Экологическая </a:t>
            </a:r>
            <a:r>
              <a:rPr lang="ru-RU" sz="3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безопасность</a:t>
            </a:r>
          </a:p>
          <a:p>
            <a:pPr algn="ctr">
              <a:spcAft>
                <a:spcPts val="0"/>
              </a:spcAft>
            </a:pPr>
            <a:r>
              <a:rPr lang="ru-RU" sz="3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Республике </a:t>
            </a:r>
            <a:r>
              <a:rPr lang="ru-RU" sz="3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Беларусь</a:t>
            </a:r>
          </a:p>
          <a:p>
            <a:pPr algn="ctr">
              <a:spcAft>
                <a:spcPts val="0"/>
              </a:spcAft>
            </a:pP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Беларусь не просто сохраняет, </a:t>
            </a:r>
            <a:r>
              <a:rPr lang="ru-RU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но </a:t>
            </a: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 </a:t>
            </a:r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приумножает свои природные богатства</a:t>
            </a: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обеспечивая устойчивую положительную динамику по всем ключевым направлениям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84087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5536" y="267494"/>
            <a:ext cx="7416824" cy="1287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100"/>
              </a:lnSpc>
            </a:pPr>
            <a:r>
              <a:rPr lang="ru-RU" sz="3000" b="1" dirty="0">
                <a:solidFill>
                  <a:srgbClr val="0A0A7C"/>
                </a:solidFill>
              </a:rPr>
              <a:t>ПОЛОЖИТЕЛЬНАЯ ДИНАМИКА СНИЖЕНИЯ ВЫБРОСОВ ЗАГРЯЗНЯЮЩИХ ВЕЩЕСТВ </a:t>
            </a:r>
            <a:br>
              <a:rPr lang="ru-RU" sz="3000" b="1" dirty="0">
                <a:solidFill>
                  <a:srgbClr val="0A0A7C"/>
                </a:solidFill>
              </a:rPr>
            </a:br>
            <a:r>
              <a:rPr lang="ru-RU" sz="3000" b="1" dirty="0">
                <a:solidFill>
                  <a:srgbClr val="0A0A7C"/>
                </a:solidFill>
              </a:rPr>
              <a:t>В АТМОСФЕРНЫЙ ВОЗДУХ</a:t>
            </a:r>
            <a:endParaRPr lang="ru-RU" sz="3000" b="1" dirty="0">
              <a:solidFill>
                <a:srgbClr val="0A0A7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343580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555526"/>
            <a:ext cx="756084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8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2025 г. в Минской области проведены работы </a:t>
            </a:r>
            <a:r>
              <a:rPr lang="ru-RU" sz="28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по </a:t>
            </a:r>
            <a:r>
              <a:rPr lang="ru-RU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устройству 17 велодорожек протяженностью более 27 километров. Построено 28 </a:t>
            </a:r>
            <a:r>
              <a:rPr lang="ru-RU" sz="2800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велопарковок</a:t>
            </a:r>
            <a:r>
              <a:rPr lang="ru-RU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и </a:t>
            </a:r>
            <a:r>
              <a:rPr lang="ru-RU" sz="2800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велогаражей</a:t>
            </a:r>
            <a:r>
              <a:rPr lang="ru-RU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Введены в эксплуатацию </a:t>
            </a:r>
            <a:br>
              <a:rPr lang="ru-RU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41 станция для зарядки электрического транспорта. Автобусный парк области обновлен 131 новыми автобусами.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52392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483518"/>
            <a:ext cx="631844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рамках пилотного проекта «Зеленый город» филиал «Автомобильный парк № 18»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ОАО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Миноблавтотранс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в 2023 году обновил парк общественного транспорта. Для снижения выбросов загрязняющих веществ в атмосферу было приобретено 14 современных электробусов.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связи с ростом числа электромобилей актуальным вопросом становится развитие в городе зарядной инфраструктуры, в том числе увеличение сети медленных зарядных станций шаговой доступности.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Справочно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по состоянию на 1 августа 2026 года в городе установлено 28 зарядных станций для электромобилей. До конца текущего года </a:t>
            </a:r>
            <a:r>
              <a:rPr lang="ru-RU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Жодинский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узел электросвязи Минского филиала </a:t>
            </a:r>
            <a:b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РУП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</a:t>
            </a:r>
            <a:r>
              <a:rPr lang="ru-RU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Белтелеком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планирует установить еще 4 станции.</a:t>
            </a: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99704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309593"/>
            <a:ext cx="813690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Переход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топливно-энергетической отрасли с мазута на 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природный газ, развитию атомной энергетики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стране, последовательному 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обновлению автомобильного парка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внедрению более 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строгих экологических стандартов для транспортных средств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а также развитию 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электротранспорта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b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 модернизации системы общественного транспорта. </a:t>
            </a:r>
            <a:endParaRPr lang="ru-RU" sz="24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В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крупных городах, в первую очередь в г. Минске, где доля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автомобильных выбросов </a:t>
            </a:r>
            <a:b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общем объеме загрязнения атмосферного воздуха достигает 90%,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эти меры оказывают непосредственное влияние на качество воздушной среды. 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9107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5536" y="267494"/>
            <a:ext cx="8280920" cy="1152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ru-RU" sz="3200" b="1" dirty="0">
                <a:solidFill>
                  <a:srgbClr val="0A0A7C"/>
                </a:solidFill>
              </a:rPr>
              <a:t>ВОДНЫЕ РЕСУРСЫ РЕСПУБЛИКИ </a:t>
            </a:r>
            <a:br>
              <a:rPr lang="ru-RU" sz="3200" b="1" dirty="0">
                <a:solidFill>
                  <a:srgbClr val="0A0A7C"/>
                </a:solidFill>
              </a:rPr>
            </a:br>
            <a:r>
              <a:rPr lang="ru-RU" sz="4800" b="1" dirty="0">
                <a:solidFill>
                  <a:srgbClr val="0A0A7C"/>
                </a:solidFill>
              </a:rPr>
              <a:t>БЕЛАРУСЬ</a:t>
            </a:r>
          </a:p>
        </p:txBody>
      </p:sp>
    </p:spTree>
    <p:extLst>
      <p:ext uri="{BB962C8B-B14F-4D97-AF65-F5344CB8AC3E}">
        <p14:creationId xmlns:p14="http://schemas.microsoft.com/office/powerpoint/2010/main" val="20386641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555526"/>
            <a:ext cx="7704856" cy="35904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97000"/>
              </a:lnSpc>
              <a:spcAft>
                <a:spcPts val="60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Минская область занимает 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второе место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республике по количеству водоемов и водотоков.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600"/>
              </a:spcAft>
            </a:pPr>
            <a:r>
              <a:rPr lang="ru-RU" sz="2400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Справочно</a:t>
            </a:r>
            <a:r>
              <a:rPr lang="ru-RU" sz="2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По данным инвентаризации водных объектов в Минской области насчитывается </a:t>
            </a:r>
            <a:r>
              <a:rPr lang="ru-RU" sz="24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1423 водных объекта, из них 630 водотоков, 121 озеро, 24 водохранилища, 416 прудов и 232 родника</a:t>
            </a:r>
            <a:r>
              <a:rPr lang="ru-RU" sz="2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По области протекает две большие реки: Березина и Неман, три средние реки: </a:t>
            </a:r>
            <a:r>
              <a:rPr lang="ru-RU" sz="2400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Вилия</a:t>
            </a:r>
            <a:r>
              <a:rPr lang="ru-RU" sz="2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Птичь, Свислочь, остальные водотоки относятся к малым рекам.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24736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267494"/>
            <a:ext cx="770485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В 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результате </a:t>
            </a: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строительства</a:t>
            </a:r>
          </a:p>
          <a:p>
            <a:pPr algn="just"/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 модернизации очистных сооружений </a:t>
            </a:r>
            <a:endParaRPr lang="ru-RU" sz="3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за 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последние 20 лет </a:t>
            </a: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объем сброса недостаточно очищенных стоков </a:t>
            </a:r>
            <a:b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водоемы страны сократился почти в 7 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раз.</a:t>
            </a:r>
          </a:p>
          <a:p>
            <a:pPr algn="just"/>
            <a:r>
              <a:rPr lang="ru-RU" sz="3200" dirty="0" smtClean="0"/>
              <a:t>      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последние </a:t>
            </a: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 лет расход воды на человека постоянно сокращается. 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????</a:t>
            </a:r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60024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555526"/>
            <a:ext cx="806489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 С </a:t>
            </a: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2025 года централизованное питьевое водоснабжение Республики Беларусь осуществляется </a:t>
            </a:r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только из подземных источников,</a:t>
            </a: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что позволило обеспечить фактически всех потребителей артезианской водой питьевого качества.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6554121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39502"/>
            <a:ext cx="864096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</a:t>
            </a:r>
            <a:r>
              <a:rPr lang="ru-RU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Широкомасштабное </a:t>
            </a:r>
            <a:r>
              <a:rPr lang="ru-RU" sz="36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строительство станций обезжелезивания</a:t>
            </a: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endParaRPr lang="ru-RU" sz="36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ввод в строй </a:t>
            </a:r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новых скважин</a:t>
            </a:r>
            <a:r>
              <a:rPr lang="ru-RU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</a:p>
          <a:p>
            <a:pPr algn="ctr"/>
            <a:r>
              <a:rPr lang="ru-RU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</a:t>
            </a:r>
            <a:r>
              <a:rPr lang="ru-RU" sz="360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переподключение</a:t>
            </a:r>
            <a:r>
              <a:rPr lang="ru-RU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ряда населенных пунктов </a:t>
            </a:r>
            <a:r>
              <a:rPr lang="ru-RU" sz="36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 существующим централизованным системам </a:t>
            </a: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водоснабжения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5021810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3528" y="411510"/>
            <a:ext cx="8280920" cy="14620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МЕРЫ ПО СНАБЖЕНИЮ</a:t>
            </a:r>
            <a:br>
              <a:rPr kumimoji="0" lang="ru-RU" sz="38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38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НАСЕЛЕНИЯ ВОДОЙ ПИТЬЕВОГО КАЧЕСТВА</a:t>
            </a:r>
          </a:p>
        </p:txBody>
      </p:sp>
    </p:spTree>
    <p:extLst>
      <p:ext uri="{BB962C8B-B14F-4D97-AF65-F5344CB8AC3E}">
        <p14:creationId xmlns:p14="http://schemas.microsoft.com/office/powerpoint/2010/main" val="38164886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1491630"/>
            <a:ext cx="626469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Экология среды </a:t>
            </a:r>
            <a:r>
              <a:rPr lang="ru-RU" sz="5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проживания!!!</a:t>
            </a:r>
            <a:endParaRPr lang="ru-RU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2174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483518"/>
            <a:ext cx="77768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Системная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работа по 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озеленению городских </a:t>
            </a:r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территорий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707654"/>
            <a:ext cx="820891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800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Справочно</a:t>
            </a:r>
            <a:r>
              <a:rPr lang="ru-RU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В Минской области 40%-й уровень </a:t>
            </a:r>
            <a:r>
              <a:rPr lang="ru-RU" sz="2800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озелененности</a:t>
            </a:r>
            <a:r>
              <a:rPr lang="ru-RU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достигнут во всех 24 городах, районных центрах. Наибольший уровень установлен в </a:t>
            </a:r>
            <a:r>
              <a:rPr lang="ru-RU" sz="2800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Копыльском</a:t>
            </a:r>
            <a:r>
              <a:rPr lang="ru-RU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районе – 61,3%, наименьший – в Борисовском районе 40,0%.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01851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267494"/>
            <a:ext cx="806489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600"/>
              </a:spcAf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Государство ожидает от граждан </a:t>
            </a:r>
            <a:r>
              <a:rPr lang="ru-RU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(в зоне их ответственности)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активной помощи в уничтожении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 городской среде, на дачных участках, в сельской местности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инвазивных растений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(например, таких как борщевик Сосновского, золотарник канадский и др.)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которые при широком распространении могут нанести колоссальный ущерб нашей природе и сельскому хозяйству. 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4659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77729" y="311946"/>
            <a:ext cx="7272808" cy="1045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ru-RU" sz="4300" b="1" dirty="0">
                <a:solidFill>
                  <a:srgbClr val="182C7F"/>
                </a:solidFill>
              </a:rPr>
              <a:t>БОРЬБА С ИНВАЗИВНЫМИ ВИДАМИ</a:t>
            </a:r>
          </a:p>
        </p:txBody>
      </p:sp>
    </p:spTree>
    <p:extLst>
      <p:ext uri="{BB962C8B-B14F-4D97-AF65-F5344CB8AC3E}">
        <p14:creationId xmlns:p14="http://schemas.microsoft.com/office/powerpoint/2010/main" val="31659919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339502"/>
            <a:ext cx="734481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 В 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рамках экономического развития Республики Беларусь наблюдается устойчивая тенденция к увеличению объемов образования 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твердых коммунальных отходов 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(далее –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ТКО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). 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расчете на 1 жителя объем бытовых отходов с 1997 года увеличился примерно в </a:t>
            </a: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2,5 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раза </a:t>
            </a: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08921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339502"/>
            <a:ext cx="799288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60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Сегодня в нашей стране –</a:t>
            </a:r>
            <a:b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140 действующих полигонов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твердых коммунальных отходов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19 закрытых.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общей сложности они занимают территорию, сравнимую с половиной такого крупного промышленного города, как Жодино. Даже закрытые полигоны, куда больше не привозят мусор,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продолжают выделять метан и оказывать нагрузку на окружающую среду.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Поэтому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сокращение площадей полигонов и объемов образования и захоронения мусора – важнейшая задача, в том числе и по улучшению качества воздуха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84001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339502"/>
            <a:ext cx="792088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32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Для </a:t>
            </a:r>
            <a:r>
              <a:rPr lang="ru-RU" sz="32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захоронения отходов в Минской области эксплуатируется 34 полигона твердых коммунальных отходов, из них </a:t>
            </a:r>
            <a:r>
              <a:rPr lang="ru-RU" sz="3200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31 </a:t>
            </a:r>
            <a:r>
              <a:rPr lang="ru-RU" sz="32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действующий и 3 – закрыты</a:t>
            </a:r>
            <a:r>
              <a:rPr lang="ru-RU" sz="32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>
              <a:spcAft>
                <a:spcPts val="0"/>
              </a:spcAft>
            </a:pPr>
            <a:r>
              <a:rPr lang="ru-RU" sz="32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Для минимизации захоронения отходов осуществляется извлечение вторичного сырья на </a:t>
            </a:r>
            <a:r>
              <a:rPr lang="ru-RU" sz="32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20 линиях сортировки и </a:t>
            </a:r>
            <a:r>
              <a:rPr lang="ru-RU" sz="32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досортировки</a:t>
            </a:r>
            <a:r>
              <a:rPr lang="ru-RU" sz="32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отходов.</a:t>
            </a:r>
            <a:endParaRPr lang="ru-RU" sz="28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54345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725091"/>
            <a:ext cx="741682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нашей стране </a:t>
            </a:r>
            <a:r>
              <a:rPr lang="ru-RU" sz="2400" spc="-3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заложен серьезный </a:t>
            </a:r>
            <a:r>
              <a:rPr lang="ru-RU" sz="2400" b="1" spc="-3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фундамент для перехода </a:t>
            </a:r>
            <a:r>
              <a:rPr lang="ru-RU" sz="2400" b="1" spc="-3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 </a:t>
            </a:r>
            <a:r>
              <a:rPr lang="ru-RU" sz="2400" b="1" spc="-3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линейной модели экономики «добыл-произвел-выбросил» к циркулярной модели, предусматривающей повторное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использование ресурсов.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>
              <a:spcAft>
                <a:spcPts val="60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Беларуси активно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развивается инфраструктура раздельного сбора мусора,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строятся современные мусоросортировочные 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 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мусороперерабатывающие предприятия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Сейчас работают 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10 таких заводов и 73 линии сортировки. </a:t>
            </a:r>
            <a:endParaRPr lang="ru-RU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59236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95536" y="339502"/>
            <a:ext cx="7272808" cy="10356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ru-RU" sz="4000" b="1" dirty="0">
                <a:solidFill>
                  <a:srgbClr val="182C7F"/>
                </a:solidFill>
              </a:rPr>
              <a:t>ПЕРЕРАБОТКА </a:t>
            </a:r>
            <a:br>
              <a:rPr lang="ru-RU" sz="4000" b="1" dirty="0">
                <a:solidFill>
                  <a:srgbClr val="182C7F"/>
                </a:solidFill>
              </a:rPr>
            </a:br>
            <a:r>
              <a:rPr lang="ru-RU" sz="4000" b="1" dirty="0">
                <a:solidFill>
                  <a:srgbClr val="182C7F"/>
                </a:solidFill>
              </a:rPr>
              <a:t>ТКО В БЕЛАРУСИ</a:t>
            </a:r>
          </a:p>
        </p:txBody>
      </p:sp>
    </p:spTree>
    <p:extLst>
      <p:ext uri="{BB962C8B-B14F-4D97-AF65-F5344CB8AC3E}">
        <p14:creationId xmlns:p14="http://schemas.microsoft.com/office/powerpoint/2010/main" val="39755447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23528" y="339502"/>
            <a:ext cx="7272808" cy="10356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ru-RU" sz="4000" b="1" dirty="0">
                <a:solidFill>
                  <a:srgbClr val="182C7F"/>
                </a:solidFill>
              </a:rPr>
              <a:t>УЧАСТИЕ НАСЕЛЕНИЯ В РАЗДЕЛЬНОМ СБОРЕ ТКО</a:t>
            </a:r>
          </a:p>
        </p:txBody>
      </p:sp>
    </p:spTree>
    <p:extLst>
      <p:ext uri="{BB962C8B-B14F-4D97-AF65-F5344CB8AC3E}">
        <p14:creationId xmlns:p14="http://schemas.microsoft.com/office/powerpoint/2010/main" val="382285223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83518"/>
            <a:ext cx="835292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деревне Белая Лужа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Смолевичского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района (в 10 км от города) функционирует полигон твердых коммунальных отходов, используемый для захоронения отходов из города Жодино. В 2027–2028 годах планируется увеличение площади полигона на 4 га.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сортировки твердых коммунальных отходов (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ТКО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b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вторичных материальных ресурсов (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ВМР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в г. Жодино по адресу: </a:t>
            </a:r>
            <a:b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ул. Труда,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2Б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функционирует линия сортировки.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городе работают 4 стационарных пункта приема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ВМР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расположенных по адресам: ул. Брестская, 1; ул. 8 Марта, 1;</a:t>
            </a:r>
            <a:b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ул. Труда,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2Б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ул. Труда, 3/7. 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сбора значительного количества макулатуры, тарного стекла </a:t>
            </a:r>
            <a:b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других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ВМР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можно оставить заявку в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Жодинском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ГУП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ОЖКХ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b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телефонам: 6-63-12, +375 (29) 642-23-99.</a:t>
            </a: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5527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267494"/>
            <a:ext cx="784887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 конца текущего года </a:t>
            </a:r>
            <a:r>
              <a:rPr lang="ru-RU" sz="3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Жодинским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ГУП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</a:t>
            </a:r>
            <a:r>
              <a:rPr lang="ru-RU" sz="3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ОЖКХ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планируется закупка нового мусоровоза с манипулятором. Предприятием закуплено 30 заглубленных контейнеров, из которых 9 контейнеров уже установлено. В настоящий момент ведется работа по определению оптимальных мест для размещения оставшихся емкостей в микрорайонах города.</a:t>
            </a:r>
            <a:endParaRPr lang="ru-R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36135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95486"/>
            <a:ext cx="8352928" cy="4739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 ответственном обращении </a:t>
            </a:r>
            <a:endParaRPr lang="ru-RU" sz="5400" b="1" dirty="0" smtClean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5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 животными</a:t>
            </a:r>
          </a:p>
          <a:p>
            <a:r>
              <a:rPr lang="ru-RU" sz="2400" dirty="0" smtClean="0">
                <a:solidFill>
                  <a:schemeClr val="tx2"/>
                </a:solidFill>
              </a:rPr>
              <a:t>     Закон </a:t>
            </a:r>
            <a:r>
              <a:rPr lang="ru-RU" sz="2400" dirty="0">
                <a:solidFill>
                  <a:schemeClr val="tx2"/>
                </a:solidFill>
              </a:rPr>
              <a:t>Республики Беларусь от 1 апреля 2024 г. № 361-З «Об ответственном обращении с животными», который стал важным шагом страны в формировании гуманного и цивилизованного отношения к братьям нашим меньшим. </a:t>
            </a:r>
          </a:p>
          <a:p>
            <a:pPr algn="ctr">
              <a:spcAft>
                <a:spcPts val="0"/>
              </a:spcAft>
            </a:pPr>
            <a:endParaRPr lang="ru-RU" sz="44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03315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0"/>
            <a:ext cx="871296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</a:t>
            </a:r>
            <a:r>
              <a:rPr lang="ru-RU" sz="24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Владельцы </a:t>
            </a:r>
            <a:r>
              <a:rPr lang="ru-RU" sz="2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собак, кошек обязаны в трехдневный срок ставить в известность местный  исполнительный комитет, местную администрацию района в городе, а также ветеринарное учреждение по месту постоянного проживания о приобретении, продаже, гибели, пропаже, перемене места жительства или сдаче собаки, кошки.</a:t>
            </a:r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2400" b="1" i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</a:t>
            </a:r>
            <a:r>
              <a:rPr lang="ru-RU" sz="24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Регистрация </a:t>
            </a:r>
            <a:r>
              <a:rPr lang="ru-RU" sz="2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животного является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административной процедурой и производится через службу «Одно окно». Информирование местных органов власти о гибели, перемене места жительства, отказа от животного, передаче другому владельцу и др. осуществляется в виде письма в свободной форме с просьбой снять животное с учета.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2183015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483518"/>
            <a:ext cx="806489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Закон ужесточил требования к содержанию 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особо крупных собак </a:t>
            </a:r>
            <a:r>
              <a:rPr lang="ru-RU" sz="24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(ростом в холке более 70 см)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 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пород с повышенной агрессивностью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Впервые на законодательном уровне появилось понятие «опасная собака» – теперь животное, причинившее вред жизни или здоровью человека либо животного, может быть официально признано таковым.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20993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339502"/>
            <a:ext cx="792088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Закон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прописывает четкие требования к созданию пунктов временного содержания, приютов, питомников и гостиниц для животных: их запрещено размещать в жилых домах. </a:t>
            </a:r>
            <a:endParaRPr lang="ru-RU" sz="28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Не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допускается содержание питомцев в подъездах, подвалах, на чердаках и в других вспомогательных помещениях,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самовыгул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домашних животных, владельцы которых проживают в многоквартирных домах.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52791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555526"/>
            <a:ext cx="799288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Регулирование численности бездомных животных занимает в законе особое место. Его цели – предотвращение вреда людям и другим животным, а также профилактика инфекционных заболеваний, общих для человека и животных. Для этого предусмотрен отлов бездомных животных с последующей передачей в пункты содержания, приюты или зоозащитным организациям, которые могут обеспечить им достойные условия.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559281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51520" y="555526"/>
            <a:ext cx="6048672" cy="10221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ru-RU" sz="3600" b="1" dirty="0">
                <a:solidFill>
                  <a:srgbClr val="182C7F"/>
                </a:solidFill>
              </a:rPr>
              <a:t>ОБЯЗАННОСТИ ВЛАДЕЛЬЦА ЖИВОТНОГО-КОМПАНЬОНА</a:t>
            </a:r>
            <a:endParaRPr lang="ru-RU" sz="3300" b="1" dirty="0">
              <a:solidFill>
                <a:srgbClr val="182C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851035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51520" y="339502"/>
            <a:ext cx="8712968" cy="570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9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ПРАВИЛА ОБРАЩЕНИЯ С ЖИВОТНЫМИ</a:t>
            </a:r>
          </a:p>
        </p:txBody>
      </p:sp>
    </p:spTree>
    <p:extLst>
      <p:ext uri="{BB962C8B-B14F-4D97-AF65-F5344CB8AC3E}">
        <p14:creationId xmlns:p14="http://schemas.microsoft.com/office/powerpoint/2010/main" val="42168911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95536" y="411510"/>
            <a:ext cx="8568952" cy="10356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ru-RU" sz="4700" b="1" dirty="0">
                <a:solidFill>
                  <a:srgbClr val="182C7F"/>
                </a:solidFill>
              </a:rPr>
              <a:t>О РЕГИСТРАЦИИ </a:t>
            </a:r>
            <a:r>
              <a:rPr lang="ru-RU" sz="4000" b="1" dirty="0">
                <a:solidFill>
                  <a:srgbClr val="182C7F"/>
                </a:solidFill>
              </a:rPr>
              <a:t/>
            </a:r>
            <a:br>
              <a:rPr lang="ru-RU" sz="4000" b="1" dirty="0">
                <a:solidFill>
                  <a:srgbClr val="182C7F"/>
                </a:solidFill>
              </a:rPr>
            </a:br>
            <a:r>
              <a:rPr lang="ru-RU" sz="3800" b="1" dirty="0">
                <a:solidFill>
                  <a:srgbClr val="182C7F"/>
                </a:solidFill>
              </a:rPr>
              <a:t>ЖИВОТНЫХ-КОМПАНЬОНОВ</a:t>
            </a:r>
          </a:p>
        </p:txBody>
      </p:sp>
    </p:spTree>
    <p:extLst>
      <p:ext uri="{BB962C8B-B14F-4D97-AF65-F5344CB8AC3E}">
        <p14:creationId xmlns:p14="http://schemas.microsoft.com/office/powerpoint/2010/main" val="202377389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309593"/>
            <a:ext cx="7632848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Регистрация домашних животных (собак и кошек) является бесплатной процедурой и в г. Жодино проводится сотрудниками </a:t>
            </a:r>
            <a:b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ГУП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ОЖКХ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по адресу: ул. Брестская, 1 (при себе нужно иметь паспорт). 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20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Справочно</a:t>
            </a:r>
            <a:r>
              <a:rPr lang="ru-RU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по состоянию на 01.08.2026 </a:t>
            </a:r>
            <a:r>
              <a:rPr lang="ru-RU" sz="20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Жодинским</a:t>
            </a:r>
            <a:r>
              <a:rPr lang="ru-RU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ГУП</a:t>
            </a:r>
            <a:r>
              <a:rPr lang="ru-RU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</a:t>
            </a:r>
            <a:r>
              <a:rPr lang="ru-RU" sz="20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ОЖКХ</a:t>
            </a:r>
            <a:r>
              <a:rPr lang="ru-RU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зарегистрировано 2 411 домашних животных (1726 собак и 685 котов). 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/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соответствии с частью 1 статьи 16.30 КоАП Республики Беларусь предусмотрена ответственность за нарушение правил содержания домашних животных или отсутствие их регистрации в виде штрафа в размере от 1 до 15 базовых величин.</a:t>
            </a:r>
          </a:p>
          <a:p>
            <a:pPr indent="450215"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22477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339502"/>
            <a:ext cx="842493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г. Жодино борьба с безнадзорными животными заключается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плановом отлове беспризорных собак и кошек по мере поступления заявок от жителей города о наличии безнадзорных питомцев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территории города.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текущем периоде 2026 года государственным предприятием «Фауна города» на основании договорных отношений с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ГУП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ОЖКХ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произведено 9 рейдов по отлову безнадзорных животных, в ходе которых отловлено 13 собак и 26 котов.  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733148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267494"/>
            <a:ext cx="813690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>
              <a:spcAft>
                <a:spcPts val="0"/>
              </a:spcAft>
            </a:pP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выгула и тренировок домашних питомцев в городе имеется </a:t>
            </a:r>
            <a:r>
              <a:rPr lang="ru-RU" sz="3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</a:t>
            </a: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площадки: обновленная на прежнем месте вдоль трассы Р-53 по проспекту Ленина, район ул. </a:t>
            </a:r>
            <a:r>
              <a:rPr lang="ru-RU" sz="3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Сухогрядской</a:t>
            </a: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Планируется устройство третьей площадки по ул. Советской.</a:t>
            </a:r>
            <a:endParaRPr lang="ru-RU" sz="3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758448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51520" y="230326"/>
            <a:ext cx="60486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3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ОБЕСПЕЧЕННОСТЬ ПУНКТАМИ ВРЕМЕННОГО СОДЕРЖАНИЯ ЖИВОТНЫХ</a:t>
            </a:r>
          </a:p>
        </p:txBody>
      </p:sp>
    </p:spTree>
    <p:extLst>
      <p:ext uri="{BB962C8B-B14F-4D97-AF65-F5344CB8AC3E}">
        <p14:creationId xmlns:p14="http://schemas.microsoft.com/office/powerpoint/2010/main" val="4786809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339502"/>
            <a:ext cx="770485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spcAft>
                <a:spcPts val="0"/>
              </a:spcAft>
            </a:pPr>
            <a:r>
              <a:rPr lang="ru-RU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Пруд-накопитель.</a:t>
            </a:r>
            <a:endParaRPr lang="ru-RU" sz="3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связи с жалобами жителей на резкий неприятный запах </a:t>
            </a:r>
            <a:b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различных районах города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Жодинский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горисполком ведет работу </a:t>
            </a:r>
            <a:b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Минским горисполкомом и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Минскводоканал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контроля ситуации и принятия безотлагательных мер по решению проблемы. </a:t>
            </a:r>
            <a:b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результате совместной работы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увеличена кратность обработки пруда,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также рассматриваются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варианты более современного способа </a:t>
            </a:r>
            <a:b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его обработки.  </a:t>
            </a:r>
            <a:endParaRPr lang="ru-RU" sz="1600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ГУ«Жодинский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городской центр гигиены и эпидемиологии» </a:t>
            </a:r>
            <a:b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зоне влияния пруда-накопителя (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Будагово, д. Остров, д.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Замлынье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два раза в месяц осуществляется контроль атмосферного воздуха. З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амеры проводятся как в дневное, так и в вечернее время.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Превышений установленных гигиенических нормативов не зарегистрировано.</a:t>
            </a:r>
            <a:endParaRPr lang="ru-RU" sz="1600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764304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кругленный прямоугольник 8"/>
          <p:cNvSpPr/>
          <p:nvPr/>
        </p:nvSpPr>
        <p:spPr>
          <a:xfrm>
            <a:off x="539552" y="1687944"/>
            <a:ext cx="7981668" cy="1819910"/>
          </a:xfrm>
          <a:prstGeom prst="roundRect">
            <a:avLst>
              <a:gd name="adj" fmla="val 5285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7826697" y="3479102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68882" y="1936830"/>
            <a:ext cx="5491060" cy="1138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>
            <a:off x="1092522" y="-730949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190966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627534"/>
            <a:ext cx="835292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</a:t>
            </a:r>
            <a:r>
              <a:rPr lang="ru-RU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учебный год — это новая </a:t>
            </a:r>
            <a:r>
              <a:rPr lang="ru-RU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книга.</a:t>
            </a:r>
          </a:p>
          <a:p>
            <a:pPr algn="ctr"/>
            <a:r>
              <a:rPr lang="ru-RU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И авторы в ней — мы.</a:t>
            </a:r>
            <a:endParaRPr lang="ru-RU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201568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07704" y="555526"/>
            <a:ext cx="633670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Коллеги</a:t>
            </a:r>
            <a:r>
              <a:rPr lang="ru-RU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ctr"/>
            <a:r>
              <a:rPr lang="ru-RU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добро пожаловать </a:t>
            </a:r>
            <a:endParaRPr lang="ru-RU" sz="54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учебный год 2026/2027!</a:t>
            </a:r>
          </a:p>
        </p:txBody>
      </p:sp>
    </p:spTree>
    <p:extLst>
      <p:ext uri="{BB962C8B-B14F-4D97-AF65-F5344CB8AC3E}">
        <p14:creationId xmlns:p14="http://schemas.microsoft.com/office/powerpoint/2010/main" val="73402237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627534"/>
            <a:ext cx="813690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</a:t>
            </a:r>
            <a:r>
              <a:rPr lang="ru-RU" sz="4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создаем </a:t>
            </a:r>
            <a:r>
              <a:rPr lang="ru-RU" sz="4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пространство</a:t>
            </a:r>
            <a:r>
              <a:rPr lang="ru-RU" sz="4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ctr"/>
            <a:r>
              <a:rPr lang="ru-RU" sz="4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котором ребенок </a:t>
            </a:r>
            <a:r>
              <a:rPr lang="ru-RU" sz="4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верит</a:t>
            </a:r>
          </a:p>
          <a:p>
            <a:pPr algn="ctr"/>
            <a:r>
              <a:rPr lang="ru-RU" sz="4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свои силы. </a:t>
            </a:r>
            <a:endParaRPr lang="ru-RU" sz="40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Помните</a:t>
            </a:r>
            <a:r>
              <a:rPr lang="ru-RU" sz="4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один хороший </a:t>
            </a:r>
            <a:r>
              <a:rPr lang="ru-RU" sz="4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 </a:t>
            </a:r>
            <a:r>
              <a:rPr lang="ru-RU" sz="4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может изменить траекторию целой </a:t>
            </a:r>
            <a:r>
              <a:rPr lang="ru-RU" sz="4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жизни</a:t>
            </a:r>
            <a:endParaRPr lang="ru-RU" sz="40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90230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328694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14482</TotalTime>
  <Words>1507</Words>
  <Application>Microsoft Office PowerPoint</Application>
  <PresentationFormat>Экран (16:9)</PresentationFormat>
  <Paragraphs>110</Paragraphs>
  <Slides>54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54</vt:i4>
      </vt:variant>
    </vt:vector>
  </HeadingPairs>
  <TitlesOfParts>
    <vt:vector size="58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Учетная запись Майкрософт</cp:lastModifiedBy>
  <cp:revision>508</cp:revision>
  <dcterms:created xsi:type="dcterms:W3CDTF">2024-07-24T10:48:12Z</dcterms:created>
  <dcterms:modified xsi:type="dcterms:W3CDTF">2026-08-19T14:28:10Z</dcterms:modified>
</cp:coreProperties>
</file>